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_rels/presentation.xml.rels" ContentType="application/vnd.openxmlformats-package.relationships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23.png" ContentType="image/png"/>
  <Override PartName="/ppt/media/image22.png" ContentType="image/png"/>
  <Override PartName="/ppt/media/image21.png" ContentType="image/png"/>
  <Override PartName="/ppt/media/image19.png" ContentType="image/png"/>
  <Override PartName="/ppt/media/image20.png" ContentType="image/png"/>
  <Override PartName="/ppt/media/image18.png" ContentType="image/png"/>
  <Override PartName="/ppt/media/image17.png" ContentType="image/png"/>
  <Override PartName="/ppt/media/image16.png" ContentType="image/png"/>
  <Override PartName="/ppt/media/image15.png" ContentType="image/png"/>
  <Override PartName="/ppt/media/image14.png" ContentType="image/png"/>
  <Override PartName="/ppt/media/image24.png" ContentType="image/png"/>
  <Override PartName="/ppt/media/image29.png" ContentType="image/png"/>
  <Override PartName="/ppt/media/image11.png" ContentType="image/png"/>
  <Override PartName="/ppt/media/image6.png" ContentType="image/png"/>
  <Override PartName="/ppt/media/image36.png" ContentType="image/png"/>
  <Override PartName="/ppt/media/image12.png" ContentType="image/png"/>
  <Override PartName="/ppt/media/image7.png" ContentType="image/png"/>
  <Override PartName="/ppt/media/image37.png" ContentType="image/png"/>
  <Override PartName="/ppt/media/image13.png" ContentType="image/png"/>
  <Override PartName="/ppt/media/image8.png" ContentType="image/png"/>
  <Override PartName="/ppt/media/image38.png" ContentType="image/png"/>
  <Override PartName="/ppt/media/image40.png" ContentType="image/png"/>
  <Override PartName="/ppt/media/image9.png" ContentType="image/png"/>
  <Override PartName="/ppt/media/image39.png" ContentType="image/png"/>
  <Override PartName="/ppt/media/image30.png" ContentType="image/png"/>
  <Override PartName="/ppt/media/image28.png" ContentType="image/png"/>
  <Override PartName="/ppt/media/image10.png" ContentType="image/png"/>
  <Override PartName="/ppt/media/image5.png" ContentType="image/png"/>
  <Override PartName="/ppt/media/image35.png" ContentType="image/png"/>
  <Override PartName="/ppt/media/image34.png" ContentType="image/png"/>
  <Override PartName="/ppt/media/image4.png" ContentType="image/png"/>
  <Override PartName="/ppt/media/image27.png" ContentType="image/png"/>
  <Override PartName="/ppt/media/image33.png" ContentType="image/png"/>
  <Override PartName="/ppt/media/image3.png" ContentType="image/png"/>
  <Override PartName="/ppt/media/image26.png" ContentType="image/png"/>
  <Override PartName="/ppt/media/image32.png" ContentType="image/png"/>
  <Override PartName="/ppt/media/image2.png" ContentType="image/png"/>
  <Override PartName="/ppt/media/image25.png" ContentType="image/png"/>
  <Override PartName="/ppt/media/image31.png" ContentType="image/png"/>
  <Override PartName="/ppt/media/image1.png" ContentType="image/png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4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19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10080625" cy="56705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</a:t>
            </a:r>
            <a:r>
              <a:rPr b="0" lang="en-US" sz="4400" spc="-1" strike="noStrike">
                <a:latin typeface="Arial"/>
              </a:rPr>
              <a:t>li</a:t>
            </a:r>
            <a:r>
              <a:rPr b="0" lang="en-US" sz="4400" spc="-1" strike="noStrike">
                <a:latin typeface="Arial"/>
              </a:rPr>
              <a:t>c</a:t>
            </a:r>
            <a:r>
              <a:rPr b="0" lang="en-US" sz="4400" spc="-1" strike="noStrike">
                <a:latin typeface="Arial"/>
              </a:rPr>
              <a:t>k</a:t>
            </a:r>
            <a:r>
              <a:rPr b="0" lang="en-US" sz="4400" spc="-1" strike="noStrike">
                <a:latin typeface="Arial"/>
              </a:rPr>
              <a:t> </a:t>
            </a:r>
            <a:r>
              <a:rPr b="0" lang="en-US" sz="4400" spc="-1" strike="noStrike">
                <a:latin typeface="Arial"/>
              </a:rPr>
              <a:t>t</a:t>
            </a:r>
            <a:r>
              <a:rPr b="0" lang="en-US" sz="4400" spc="-1" strike="noStrike">
                <a:latin typeface="Arial"/>
              </a:rPr>
              <a:t>o</a:t>
            </a:r>
            <a:r>
              <a:rPr b="0" lang="en-US" sz="4400" spc="-1" strike="noStrike">
                <a:latin typeface="Arial"/>
              </a:rPr>
              <a:t> </a:t>
            </a:r>
            <a:r>
              <a:rPr b="0" lang="en-US" sz="4400" spc="-1" strike="noStrike">
                <a:latin typeface="Arial"/>
              </a:rPr>
              <a:t>e</a:t>
            </a:r>
            <a:r>
              <a:rPr b="0" lang="en-US" sz="4400" spc="-1" strike="noStrike">
                <a:latin typeface="Arial"/>
              </a:rPr>
              <a:t>d</a:t>
            </a:r>
            <a:r>
              <a:rPr b="0" lang="en-US" sz="4400" spc="-1" strike="noStrike">
                <a:latin typeface="Arial"/>
              </a:rPr>
              <a:t>i</a:t>
            </a:r>
            <a:r>
              <a:rPr b="0" lang="en-US" sz="4400" spc="-1" strike="noStrike">
                <a:latin typeface="Arial"/>
              </a:rPr>
              <a:t>t </a:t>
            </a:r>
            <a:r>
              <a:rPr b="0" lang="en-US" sz="4400" spc="-1" strike="noStrike">
                <a:latin typeface="Arial"/>
              </a:rPr>
              <a:t>t</a:t>
            </a:r>
            <a:r>
              <a:rPr b="0" lang="en-US" sz="4400" spc="-1" strike="noStrike">
                <a:latin typeface="Arial"/>
              </a:rPr>
              <a:t>h</a:t>
            </a:r>
            <a:r>
              <a:rPr b="0" lang="en-US" sz="4400" spc="-1" strike="noStrike">
                <a:latin typeface="Arial"/>
              </a:rPr>
              <a:t>e</a:t>
            </a:r>
            <a:r>
              <a:rPr b="0" lang="en-US" sz="4400" spc="-1" strike="noStrike">
                <a:latin typeface="Arial"/>
              </a:rPr>
              <a:t> </a:t>
            </a:r>
            <a:r>
              <a:rPr b="0" lang="en-US" sz="4400" spc="-1" strike="noStrike">
                <a:latin typeface="Arial"/>
              </a:rPr>
              <a:t>t</a:t>
            </a:r>
            <a:r>
              <a:rPr b="0" lang="en-US" sz="4400" spc="-1" strike="noStrike">
                <a:latin typeface="Arial"/>
              </a:rPr>
              <a:t>i</a:t>
            </a:r>
            <a:r>
              <a:rPr b="0" lang="en-US" sz="4400" spc="-1" strike="noStrike">
                <a:latin typeface="Arial"/>
              </a:rPr>
              <a:t>t</a:t>
            </a:r>
            <a:r>
              <a:rPr b="0" lang="en-US" sz="4400" spc="-1" strike="noStrike">
                <a:latin typeface="Arial"/>
              </a:rPr>
              <a:t>l</a:t>
            </a:r>
            <a:r>
              <a:rPr b="0" lang="en-US" sz="4400" spc="-1" strike="noStrike">
                <a:latin typeface="Arial"/>
              </a:rPr>
              <a:t>e</a:t>
            </a:r>
            <a:r>
              <a:rPr b="0" lang="en-US" sz="4400" spc="-1" strike="noStrike">
                <a:latin typeface="Arial"/>
              </a:rPr>
              <a:t> </a:t>
            </a:r>
            <a:r>
              <a:rPr b="0" lang="en-US" sz="4400" spc="-1" strike="noStrike">
                <a:latin typeface="Arial"/>
              </a:rPr>
              <a:t>t</a:t>
            </a:r>
            <a:r>
              <a:rPr b="0" lang="en-US" sz="4400" spc="-1" strike="noStrike">
                <a:latin typeface="Arial"/>
              </a:rPr>
              <a:t>e</a:t>
            </a:r>
            <a:r>
              <a:rPr b="0" lang="en-US" sz="4400" spc="-1" strike="noStrike">
                <a:latin typeface="Arial"/>
              </a:rPr>
              <a:t>x</a:t>
            </a:r>
            <a:r>
              <a:rPr b="0" lang="en-US" sz="4400" spc="-1" strike="noStrike">
                <a:latin typeface="Arial"/>
              </a:rPr>
              <a:t>t </a:t>
            </a:r>
            <a:r>
              <a:rPr b="0" lang="en-US" sz="4400" spc="-1" strike="noStrike">
                <a:latin typeface="Arial"/>
              </a:rPr>
              <a:t>f</a:t>
            </a:r>
            <a:r>
              <a:rPr b="0" lang="en-US" sz="4400" spc="-1" strike="noStrike">
                <a:latin typeface="Arial"/>
              </a:rPr>
              <a:t>o</a:t>
            </a:r>
            <a:r>
              <a:rPr b="0" lang="en-US" sz="4400" spc="-1" strike="noStrike">
                <a:latin typeface="Arial"/>
              </a:rPr>
              <a:t>r</a:t>
            </a:r>
            <a:r>
              <a:rPr b="0" lang="en-US" sz="4400" spc="-1" strike="noStrike">
                <a:latin typeface="Arial"/>
              </a:rPr>
              <a:t>m</a:t>
            </a:r>
            <a:r>
              <a:rPr b="0" lang="en-US" sz="4400" spc="-1" strike="noStrike">
                <a:latin typeface="Arial"/>
              </a:rPr>
              <a:t>a</a:t>
            </a:r>
            <a:r>
              <a:rPr b="0" lang="en-US" sz="4400" spc="-1" strike="noStrike">
                <a:latin typeface="Arial"/>
              </a:rPr>
              <a:t>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504000" y="226080"/>
            <a:ext cx="9069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7" name="CustomShape 2"/>
          <p:cNvSpPr/>
          <p:nvPr/>
        </p:nvSpPr>
        <p:spPr>
          <a:xfrm>
            <a:off x="1645920" y="1515240"/>
            <a:ext cx="6810480" cy="67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Introduction to Statistical Mechanics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78" name="CustomShape 3"/>
          <p:cNvSpPr/>
          <p:nvPr/>
        </p:nvSpPr>
        <p:spPr>
          <a:xfrm>
            <a:off x="1784160" y="2103120"/>
            <a:ext cx="6444720" cy="122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POTENTIAL OF MEAN FORCE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79" name="CustomShape 4"/>
          <p:cNvSpPr/>
          <p:nvPr/>
        </p:nvSpPr>
        <p:spPr>
          <a:xfrm>
            <a:off x="3474720" y="3252600"/>
            <a:ext cx="3108240" cy="861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October, 2022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504000" y="226080"/>
            <a:ext cx="9069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9" name="CustomShape 2"/>
          <p:cNvSpPr/>
          <p:nvPr/>
        </p:nvSpPr>
        <p:spPr>
          <a:xfrm>
            <a:off x="504000" y="226080"/>
            <a:ext cx="9069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Mathematical Proof (cont’)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60" name="CustomShape 3"/>
          <p:cNvSpPr/>
          <p:nvPr/>
        </p:nvSpPr>
        <p:spPr>
          <a:xfrm>
            <a:off x="9418320" y="5212080"/>
            <a:ext cx="45504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CED2079A-C1B3-4013-96D7-B20C5BD7B385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161" name="Formula 4"/>
              <p:cNvSpPr txBox="1"/>
              <p:nvPr/>
            </p:nvSpPr>
            <p:spPr>
              <a:xfrm>
                <a:off x="822960" y="1527120"/>
                <a:ext cx="2166480" cy="10321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</m:dPr>
                      <m:e>
                        <m:r>
                          <m:t xml:space="preserve">F</m:t>
                        </m:r>
                      </m:e>
                    </m:d>
                    <m:r>
                      <m:t xml:space="preserve">=</m:t>
                    </m:r>
                    <m:f>
                      <m:num>
                        <m:r>
                          <m:t xml:space="preserve">kT</m:t>
                        </m:r>
                        <m:nary>
                          <m:naryPr>
                            <m:chr m:val="∫"/>
                            <m:subHide m:val="1"/>
                            <m:supHide m:val="1"/>
                          </m:naryPr>
                          <m:sub/>
                          <m:sup/>
                          <m:e>
                            <m:f>
                              <m:num>
                                <m:r>
                                  <m:t xml:space="preserve">d</m:t>
                                </m:r>
                              </m:num>
                              <m:den>
                                <m:r>
                                  <m:t xml:space="preserve">dz</m:t>
                                </m:r>
                              </m:den>
                            </m:f>
                            <m:d>
                              <m:dPr>
                                <m:begChr m:val="("/>
                                <m:endChr m:val=")"/>
                              </m:dPr>
                              <m:e>
                                <m:sSup>
                                  <m:e>
                                    <m:r>
                                      <m:t xml:space="preserve">e</m:t>
                                    </m:r>
                                  </m:e>
                                  <m:sup>
                                    <m:f>
                                      <m:num>
                                        <m:r>
                                          <m:t xml:space="preserve">−</m:t>
                                        </m:r>
                                        <m:r>
                                          <m:t xml:space="preserve">U</m:t>
                                        </m:r>
                                        <m:d>
                                          <m:dPr>
                                            <m:begChr m:val="("/>
                                            <m:endChr m:val=")"/>
                                          </m:dPr>
                                          <m:e>
                                            <m:r>
                                              <m:t xml:space="preserve">x</m:t>
                                            </m:r>
                                          </m:e>
                                        </m:d>
                                      </m:num>
                                      <m:den>
                                        <m:r>
                                          <m:t xml:space="preserve">kT</m:t>
                                        </m:r>
                                      </m:den>
                                    </m:f>
                                  </m:sup>
                                </m:sSup>
                              </m:e>
                            </m:d>
                          </m:e>
                        </m:nary>
                        <m:r>
                          <m:t xml:space="preserve">dx</m:t>
                        </m:r>
                      </m:num>
                      <m:den>
                        <m:nary>
                          <m:naryPr>
                            <m:chr m:val="∫"/>
                            <m:subHide m:val="1"/>
                            <m:supHide m:val="1"/>
                          </m:naryPr>
                          <m:sub/>
                          <m:sup/>
                          <m:e>
                            <m:sSup>
                              <m:e>
                                <m:r>
                                  <m:t xml:space="preserve">e</m:t>
                                </m:r>
                              </m:e>
                              <m:sup>
                                <m:f>
                                  <m:num>
                                    <m:r>
                                      <m:t xml:space="preserve">−</m:t>
                                    </m:r>
                                    <m:r>
                                      <m:t xml:space="preserve">U</m:t>
                                    </m:r>
                                    <m:d>
                                      <m:dPr>
                                        <m:begChr m:val="("/>
                                        <m:endChr m:val=")"/>
                                      </m:dPr>
                                      <m:e>
                                        <m:r>
                                          <m:t xml:space="preserve">x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m:t xml:space="preserve">kT</m:t>
                                    </m:r>
                                  </m:den>
                                </m:f>
                              </m:sup>
                            </m:sSup>
                          </m:e>
                        </m:nary>
                        <m:r>
                          <m:t xml:space="preserve">dx</m:t>
                        </m:r>
                      </m:den>
                    </m:f>
                  </m:oMath>
                </a14:m>
              </a:p>
            </p:txBody>
          </p:sp>
        </mc:Choice>
        <mc:Fallback/>
      </mc:AlternateContent>
      <p:sp>
        <p:nvSpPr>
          <p:cNvPr id="162" name="Line 5"/>
          <p:cNvSpPr/>
          <p:nvPr/>
        </p:nvSpPr>
        <p:spPr>
          <a:xfrm>
            <a:off x="3291840" y="2103120"/>
            <a:ext cx="292608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mc:AlternateContent>
        <mc:Choice xmlns:a14="http://schemas.microsoft.com/office/drawing/2010/main" Requires="a14">
          <p:sp>
            <p:nvSpPr>
              <p:cNvPr id="163" name="Formula 6"/>
              <p:cNvSpPr txBox="1"/>
              <p:nvPr/>
            </p:nvSpPr>
            <p:spPr>
              <a:xfrm>
                <a:off x="3204720" y="1440720"/>
                <a:ext cx="3286440" cy="4784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nary>
                      <m:naryPr>
                        <m:chr m:val="∫"/>
                        <m:subHide m:val="1"/>
                        <m:supHide m:val="1"/>
                      </m:naryPr>
                      <m:sub/>
                      <m:sup/>
                      <m:e>
                        <m:f>
                          <m:num>
                            <m:r>
                              <m:t xml:space="preserve">d</m:t>
                            </m:r>
                          </m:num>
                          <m:den>
                            <m:r>
                              <m:t xml:space="preserve">dx</m:t>
                            </m:r>
                          </m:den>
                        </m:f>
                        <m:r>
                          <m:t xml:space="preserve">f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x</m:t>
                            </m:r>
                            <m:r>
                              <m:t xml:space="preserve">,</m:t>
                            </m:r>
                            <m:r>
                              <m:t xml:space="preserve">y</m:t>
                            </m:r>
                          </m:e>
                        </m:d>
                        <m:r>
                          <m:t xml:space="preserve">dx</m:t>
                        </m:r>
                        <m:r>
                          <m:t xml:space="preserve">dy</m:t>
                        </m:r>
                      </m:e>
                    </m:nary>
                    <m:r>
                      <m:t xml:space="preserve">=</m:t>
                    </m:r>
                    <m:f>
                      <m:num>
                        <m:r>
                          <m:t xml:space="preserve">d</m:t>
                        </m:r>
                      </m:num>
                      <m:den>
                        <m:r>
                          <m:t xml:space="preserve">dx</m:t>
                        </m:r>
                      </m:den>
                    </m:f>
                    <m:nary>
                      <m:naryPr>
                        <m:chr m:val="∫"/>
                        <m:subHide m:val="1"/>
                        <m:supHide m:val="1"/>
                      </m:naryPr>
                      <m:sub/>
                      <m:sup/>
                      <m:e>
                        <m:r>
                          <m:t xml:space="preserve">f</m:t>
                        </m:r>
                      </m:e>
                    </m:nary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x</m:t>
                        </m:r>
                        <m:r>
                          <m:t xml:space="preserve">,</m:t>
                        </m:r>
                        <m:r>
                          <m:t xml:space="preserve">y</m:t>
                        </m:r>
                      </m:e>
                    </m:d>
                    <m:r>
                      <m:t xml:space="preserve">dx</m:t>
                    </m:r>
                    <m:r>
                      <m:t xml:space="preserve">dy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164" name="Formula 7"/>
              <p:cNvSpPr txBox="1"/>
              <p:nvPr/>
            </p:nvSpPr>
            <p:spPr>
              <a:xfrm>
                <a:off x="6766560" y="1463040"/>
                <a:ext cx="2167200" cy="10321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</m:dPr>
                      <m:e>
                        <m:r>
                          <m:t xml:space="preserve">F</m:t>
                        </m:r>
                      </m:e>
                    </m:d>
                    <m:r>
                      <m:t xml:space="preserve">=</m:t>
                    </m:r>
                    <m:f>
                      <m:num>
                        <m:r>
                          <m:t xml:space="preserve">kT</m:t>
                        </m:r>
                        <m:f>
                          <m:num>
                            <m:r>
                              <m:t xml:space="preserve">d</m:t>
                            </m:r>
                          </m:num>
                          <m:den>
                            <m:r>
                              <m:t xml:space="preserve">dz</m:t>
                            </m:r>
                          </m:den>
                        </m:f>
                        <m:nary>
                          <m:naryPr>
                            <m:chr m:val="∫"/>
                            <m:subHide m:val="1"/>
                            <m:supHide m:val="1"/>
                          </m:naryPr>
                          <m:sub/>
                          <m:sup/>
                          <m:e>
                            <m:d>
                              <m:dPr>
                                <m:begChr m:val="("/>
                                <m:endChr m:val=")"/>
                              </m:dPr>
                              <m:e>
                                <m:sSup>
                                  <m:e>
                                    <m:r>
                                      <m:t xml:space="preserve">e</m:t>
                                    </m:r>
                                  </m:e>
                                  <m:sup>
                                    <m:f>
                                      <m:num>
                                        <m:r>
                                          <m:t xml:space="preserve">−</m:t>
                                        </m:r>
                                        <m:r>
                                          <m:t xml:space="preserve">U</m:t>
                                        </m:r>
                                        <m:d>
                                          <m:dPr>
                                            <m:begChr m:val="("/>
                                            <m:endChr m:val=")"/>
                                          </m:dPr>
                                          <m:e>
                                            <m:r>
                                              <m:t xml:space="preserve">x</m:t>
                                            </m:r>
                                          </m:e>
                                        </m:d>
                                      </m:num>
                                      <m:den>
                                        <m:r>
                                          <m:t xml:space="preserve">kT</m:t>
                                        </m:r>
                                      </m:den>
                                    </m:f>
                                  </m:sup>
                                </m:sSup>
                              </m:e>
                            </m:d>
                          </m:e>
                        </m:nary>
                        <m:r>
                          <m:t xml:space="preserve">dx</m:t>
                        </m:r>
                      </m:num>
                      <m:den>
                        <m:nary>
                          <m:naryPr>
                            <m:chr m:val="∫"/>
                            <m:subHide m:val="1"/>
                            <m:supHide m:val="1"/>
                          </m:naryPr>
                          <m:sub/>
                          <m:sup/>
                          <m:e>
                            <m:sSup>
                              <m:e>
                                <m:r>
                                  <m:t xml:space="preserve">e</m:t>
                                </m:r>
                              </m:e>
                              <m:sup>
                                <m:f>
                                  <m:num>
                                    <m:r>
                                      <m:t xml:space="preserve">−</m:t>
                                    </m:r>
                                    <m:r>
                                      <m:t xml:space="preserve">U</m:t>
                                    </m:r>
                                    <m:d>
                                      <m:dPr>
                                        <m:begChr m:val="("/>
                                        <m:endChr m:val=")"/>
                                      </m:dPr>
                                      <m:e>
                                        <m:r>
                                          <m:t xml:space="preserve">x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m:t xml:space="preserve">kT</m:t>
                                    </m:r>
                                  </m:den>
                                </m:f>
                              </m:sup>
                            </m:sSup>
                          </m:e>
                        </m:nary>
                        <m:r>
                          <m:t xml:space="preserve">dx</m:t>
                        </m:r>
                      </m:den>
                    </m:f>
                  </m:oMath>
                </a14:m>
              </a:p>
            </p:txBody>
          </p:sp>
        </mc:Choice>
        <mc:Fallback/>
      </mc:AlternateContent>
      <p:sp>
        <p:nvSpPr>
          <p:cNvPr id="165" name="Line 8"/>
          <p:cNvSpPr/>
          <p:nvPr/>
        </p:nvSpPr>
        <p:spPr>
          <a:xfrm>
            <a:off x="3291840" y="3383280"/>
            <a:ext cx="292608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mc:AlternateContent>
        <mc:Choice xmlns:a14="http://schemas.microsoft.com/office/drawing/2010/main" Requires="a14">
          <p:sp>
            <p:nvSpPr>
              <p:cNvPr id="166" name="Formula 9"/>
              <p:cNvSpPr txBox="1"/>
              <p:nvPr/>
            </p:nvSpPr>
            <p:spPr>
              <a:xfrm>
                <a:off x="3891240" y="2743200"/>
                <a:ext cx="1319760" cy="4402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Q</m:t>
                    </m:r>
                    <m:r>
                      <m:t xml:space="preserve">=</m:t>
                    </m:r>
                    <m:nary>
                      <m:naryPr>
                        <m:chr m:val="∫"/>
                        <m:subHide m:val="1"/>
                        <m:supHide m:val="1"/>
                      </m:naryPr>
                      <m:sub/>
                      <m:sup/>
                      <m:e>
                        <m:sSup>
                          <m:e>
                            <m:r>
                              <m:t xml:space="preserve">e</m:t>
                            </m:r>
                          </m:e>
                          <m:sup>
                            <m:f>
                              <m:num>
                                <m:r>
                                  <m:t xml:space="preserve">−</m:t>
                                </m:r>
                                <m:r>
                                  <m:t xml:space="preserve">U</m:t>
                                </m:r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r>
                                      <m:t xml:space="preserve">x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m:t xml:space="preserve">kT</m:t>
                                </m:r>
                              </m:den>
                            </m:f>
                          </m:sup>
                        </m:sSup>
                      </m:e>
                    </m:nary>
                    <m:r>
                      <m:t xml:space="preserve">dx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167" name="Formula 10"/>
              <p:cNvSpPr txBox="1"/>
              <p:nvPr/>
            </p:nvSpPr>
            <p:spPr>
              <a:xfrm>
                <a:off x="6949440" y="2834640"/>
                <a:ext cx="1184760" cy="7336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</m:dPr>
                      <m:e>
                        <m:r>
                          <m:t xml:space="preserve">F</m:t>
                        </m:r>
                      </m:e>
                    </m:d>
                    <m:r>
                      <m:t xml:space="preserve">=</m:t>
                    </m:r>
                    <m:f>
                      <m:num>
                        <m:r>
                          <m:t xml:space="preserve">kT</m:t>
                        </m:r>
                        <m:f>
                          <m:num>
                            <m:r>
                              <m:t xml:space="preserve">dQ</m:t>
                            </m:r>
                          </m:num>
                          <m:den>
                            <m:r>
                              <m:t xml:space="preserve">dz</m:t>
                            </m:r>
                          </m:den>
                        </m:f>
                      </m:num>
                      <m:den>
                        <m:r>
                          <m:t xml:space="preserve">Q</m:t>
                        </m:r>
                      </m:den>
                    </m:f>
                  </m:oMath>
                </a14:m>
              </a:p>
            </p:txBody>
          </p:sp>
        </mc:Choice>
        <mc:Fallback/>
      </mc:AlternateContent>
      <p:sp>
        <p:nvSpPr>
          <p:cNvPr id="168" name="Line 11"/>
          <p:cNvSpPr/>
          <p:nvPr/>
        </p:nvSpPr>
        <p:spPr>
          <a:xfrm>
            <a:off x="3291840" y="4572000"/>
            <a:ext cx="292608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mc:AlternateContent>
        <mc:Choice xmlns:a14="http://schemas.microsoft.com/office/drawing/2010/main" Requires="a14">
          <p:sp>
            <p:nvSpPr>
              <p:cNvPr id="169" name="Formula 12"/>
              <p:cNvSpPr txBox="1"/>
              <p:nvPr/>
            </p:nvSpPr>
            <p:spPr>
              <a:xfrm>
                <a:off x="3749040" y="3931920"/>
                <a:ext cx="2014200" cy="5198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f>
                      <m:num>
                        <m:r>
                          <m:t xml:space="preserve">d</m:t>
                        </m:r>
                        <m:r>
                          <m:t xml:space="preserve">ln</m:t>
                        </m:r>
                        <m:r>
                          <m:t xml:space="preserve">f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x</m:t>
                            </m:r>
                          </m:e>
                        </m:d>
                      </m:num>
                      <m:den>
                        <m:r>
                          <m:t xml:space="preserve">dx</m:t>
                        </m:r>
                      </m:den>
                    </m:f>
                    <m:r>
                      <m:t xml:space="preserve">=</m:t>
                    </m:r>
                    <m:f>
                      <m:num>
                        <m:r>
                          <m:t xml:space="preserve">1</m:t>
                        </m:r>
                      </m:num>
                      <m:den>
                        <m:r>
                          <m:t xml:space="preserve">f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x</m:t>
                            </m:r>
                          </m:e>
                        </m:d>
                      </m:den>
                    </m:f>
                    <m:f>
                      <m:num>
                        <m:r>
                          <m:t xml:space="preserve">d</m:t>
                        </m:r>
                        <m:r>
                          <m:t xml:space="preserve">f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x</m:t>
                            </m:r>
                          </m:e>
                        </m:d>
                      </m:num>
                      <m:den>
                        <m:r>
                          <m:t xml:space="preserve">dx</m:t>
                        </m:r>
                      </m:den>
                    </m:f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170" name="Formula 13"/>
              <p:cNvSpPr txBox="1"/>
              <p:nvPr/>
            </p:nvSpPr>
            <p:spPr>
              <a:xfrm>
                <a:off x="6857280" y="4206240"/>
                <a:ext cx="1371240" cy="4784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</m:dPr>
                      <m:e>
                        <m:r>
                          <m:t xml:space="preserve">F</m:t>
                        </m:r>
                      </m:e>
                    </m:d>
                    <m:r>
                      <m:t xml:space="preserve">=</m:t>
                    </m:r>
                    <m:r>
                      <m:t xml:space="preserve">kT</m:t>
                    </m:r>
                    <m:f>
                      <m:num>
                        <m:r>
                          <m:t xml:space="preserve">d</m:t>
                        </m:r>
                        <m:r>
                          <m:t xml:space="preserve">ln</m:t>
                        </m:r>
                        <m:r>
                          <m:t xml:space="preserve">Q</m:t>
                        </m:r>
                      </m:num>
                      <m:den>
                        <m:r>
                          <m:t xml:space="preserve">dz</m:t>
                        </m:r>
                      </m:den>
                    </m:f>
                  </m:oMath>
                </a14:m>
              </a:p>
            </p:txBody>
          </p:sp>
        </mc:Choice>
        <mc:Fallback/>
      </mc:AlternateContent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5" dur="indefinite" restart="never" nodeType="tmRoot">
          <p:childTnLst>
            <p:seq>
              <p:cTn id="136" dur="indefinite" nodeType="mainSeq">
                <p:childTnLst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504000" y="226080"/>
            <a:ext cx="9069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2" name="CustomShape 2"/>
          <p:cNvSpPr/>
          <p:nvPr/>
        </p:nvSpPr>
        <p:spPr>
          <a:xfrm>
            <a:off x="504000" y="1326600"/>
            <a:ext cx="9069120" cy="328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3" name="CustomShape 3"/>
          <p:cNvSpPr/>
          <p:nvPr/>
        </p:nvSpPr>
        <p:spPr>
          <a:xfrm>
            <a:off x="504000" y="226080"/>
            <a:ext cx="9069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Mathematical Proof (cont’)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74" name="CustomShape 4"/>
          <p:cNvSpPr/>
          <p:nvPr/>
        </p:nvSpPr>
        <p:spPr>
          <a:xfrm>
            <a:off x="9418320" y="5212080"/>
            <a:ext cx="45504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C1207986-B0D9-4CB2-B1DA-ABB8AAF44538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175" name="Formula 5"/>
              <p:cNvSpPr txBox="1"/>
              <p:nvPr/>
            </p:nvSpPr>
            <p:spPr>
              <a:xfrm>
                <a:off x="1279440" y="1806480"/>
                <a:ext cx="1371240" cy="4784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</m:dPr>
                      <m:e>
                        <m:r>
                          <m:t xml:space="preserve">F</m:t>
                        </m:r>
                      </m:e>
                    </m:d>
                    <m:r>
                      <m:t xml:space="preserve">=</m:t>
                    </m:r>
                    <m:r>
                      <m:t xml:space="preserve">kT</m:t>
                    </m:r>
                    <m:f>
                      <m:num>
                        <m:r>
                          <m:t xml:space="preserve">d</m:t>
                        </m:r>
                        <m:r>
                          <m:t xml:space="preserve">ln</m:t>
                        </m:r>
                        <m:r>
                          <m:t xml:space="preserve">Q</m:t>
                        </m:r>
                      </m:num>
                      <m:den>
                        <m:r>
                          <m:t xml:space="preserve">dz</m:t>
                        </m:r>
                      </m:den>
                    </m:f>
                  </m:oMath>
                </a14:m>
              </a:p>
            </p:txBody>
          </p:sp>
        </mc:Choice>
        <mc:Fallback/>
      </mc:AlternateContent>
      <p:sp>
        <p:nvSpPr>
          <p:cNvPr id="176" name="Line 6"/>
          <p:cNvSpPr/>
          <p:nvPr/>
        </p:nvSpPr>
        <p:spPr>
          <a:xfrm>
            <a:off x="3291840" y="2103120"/>
            <a:ext cx="292608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mc:AlternateContent>
        <mc:Choice xmlns:a14="http://schemas.microsoft.com/office/drawing/2010/main" Requires="a14">
          <p:sp>
            <p:nvSpPr>
              <p:cNvPr id="177" name="Formula 7"/>
              <p:cNvSpPr txBox="1"/>
              <p:nvPr/>
            </p:nvSpPr>
            <p:spPr>
              <a:xfrm>
                <a:off x="4114800" y="1371600"/>
                <a:ext cx="1219320" cy="5698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W</m:t>
                        </m:r>
                      </m:e>
                      <m:sub>
                        <m:r>
                          <m:t xml:space="preserve">AB</m:t>
                        </m:r>
                      </m:sub>
                    </m:sSub>
                    <m:r>
                      <m:t xml:space="preserve">=</m:t>
                    </m:r>
                    <m:nary>
                      <m:naryPr>
                        <m:chr m:val="∫"/>
                      </m:naryPr>
                      <m:sub>
                        <m:r>
                          <m:t xml:space="preserve">a</m:t>
                        </m:r>
                      </m:sub>
                      <m:sup>
                        <m:r>
                          <m:t xml:space="preserve">b</m:t>
                        </m:r>
                      </m:sup>
                      <m:e>
                        <m:r>
                          <m:t xml:space="preserve">F</m:t>
                        </m:r>
                      </m:e>
                    </m:nary>
                    <m:r>
                      <m:t xml:space="preserve">ds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178" name="Formula 8"/>
              <p:cNvSpPr txBox="1"/>
              <p:nvPr/>
            </p:nvSpPr>
            <p:spPr>
              <a:xfrm>
                <a:off x="6675120" y="1737360"/>
                <a:ext cx="1468440" cy="5698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W</m:t>
                        </m:r>
                      </m:e>
                      <m:sub>
                        <m:r>
                          <m:t xml:space="preserve">AB</m:t>
                        </m:r>
                      </m:sub>
                    </m:sSub>
                    <m:r>
                      <m:t xml:space="preserve">=</m:t>
                    </m:r>
                    <m:nary>
                      <m:naryPr>
                        <m:chr m:val="∫"/>
                      </m:naryPr>
                      <m:sub>
                        <m:r>
                          <m:t xml:space="preserve">a</m:t>
                        </m:r>
                      </m:sub>
                      <m:sup>
                        <m:r>
                          <m:t xml:space="preserve">b</m:t>
                        </m:r>
                      </m:sup>
                      <m:e>
                        <m:d>
                          <m:dPr>
                            <m:begChr m:val="⟨"/>
                            <m:endChr m:val="⟩"/>
                          </m:dPr>
                          <m:e>
                            <m:sSub>
                              <m:e>
                                <m:r>
                                  <m:t xml:space="preserve">F</m:t>
                                </m:r>
                              </m:e>
                              <m:sub>
                                <m:r>
                                  <m:t xml:space="preserve">z</m:t>
                                </m:r>
                              </m:sub>
                            </m:sSub>
                          </m:e>
                        </m:d>
                      </m:e>
                    </m:nary>
                    <m:r>
                      <m:t xml:space="preserve">dz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179" name="Formula 9"/>
              <p:cNvSpPr txBox="1"/>
              <p:nvPr/>
            </p:nvSpPr>
            <p:spPr>
              <a:xfrm>
                <a:off x="6675120" y="2743200"/>
                <a:ext cx="1883520" cy="5698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W</m:t>
                        </m:r>
                      </m:e>
                      <m:sub>
                        <m:r>
                          <m:t xml:space="preserve">AB</m:t>
                        </m:r>
                      </m:sub>
                    </m:sSub>
                    <m:r>
                      <m:t xml:space="preserve">=</m:t>
                    </m:r>
                    <m:nary>
                      <m:naryPr>
                        <m:chr m:val="∫"/>
                      </m:naryPr>
                      <m:sub>
                        <m:r>
                          <m:t xml:space="preserve">a</m:t>
                        </m:r>
                      </m:sub>
                      <m:sup>
                        <m:r>
                          <m:t xml:space="preserve">b</m:t>
                        </m:r>
                      </m:sup>
                      <m:e>
                        <m:r>
                          <m:t xml:space="preserve">kT</m:t>
                        </m:r>
                      </m:e>
                    </m:nary>
                    <m:f>
                      <m:num>
                        <m:r>
                          <m:t xml:space="preserve">d</m:t>
                        </m:r>
                        <m:r>
                          <m:t xml:space="preserve">ln</m:t>
                        </m:r>
                        <m:r>
                          <m:t xml:space="preserve">Q</m:t>
                        </m:r>
                      </m:num>
                      <m:den>
                        <m:r>
                          <m:t xml:space="preserve">dz</m:t>
                        </m:r>
                      </m:den>
                    </m:f>
                    <m:r>
                      <m:t xml:space="preserve">dz</m:t>
                    </m:r>
                  </m:oMath>
                </a14:m>
              </a:p>
            </p:txBody>
          </p:sp>
        </mc:Choice>
        <mc:Fallback/>
      </mc:AlternateContent>
      <p:sp>
        <p:nvSpPr>
          <p:cNvPr id="180" name="Line 10"/>
          <p:cNvSpPr/>
          <p:nvPr/>
        </p:nvSpPr>
        <p:spPr>
          <a:xfrm>
            <a:off x="3291840" y="3017520"/>
            <a:ext cx="292608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mc:AlternateContent>
        <mc:Choice xmlns:a14="http://schemas.microsoft.com/office/drawing/2010/main" Requires="a14">
          <p:sp>
            <p:nvSpPr>
              <p:cNvPr id="181" name="Formula 11"/>
              <p:cNvSpPr txBox="1"/>
              <p:nvPr/>
            </p:nvSpPr>
            <p:spPr>
              <a:xfrm>
                <a:off x="6675120" y="3657600"/>
                <a:ext cx="1618200" cy="5698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W</m:t>
                        </m:r>
                      </m:e>
                      <m:sub>
                        <m:r>
                          <m:t xml:space="preserve">AB</m:t>
                        </m:r>
                      </m:sub>
                    </m:sSub>
                    <m:r>
                      <m:t xml:space="preserve">=</m:t>
                    </m:r>
                    <m:r>
                      <m:t xml:space="preserve">kT</m:t>
                    </m:r>
                    <m:nary>
                      <m:naryPr>
                        <m:chr m:val="∫"/>
                      </m:naryPr>
                      <m:sub>
                        <m:r>
                          <m:t xml:space="preserve">a</m:t>
                        </m:r>
                      </m:sub>
                      <m:sup>
                        <m:r>
                          <m:t xml:space="preserve">b</m:t>
                        </m:r>
                      </m:sup>
                      <m:e>
                        <m:r>
                          <m:t xml:space="preserve">d</m:t>
                        </m:r>
                        <m:r>
                          <m:t xml:space="preserve">ln</m:t>
                        </m:r>
                        <m:r>
                          <m:t xml:space="preserve">Q</m:t>
                        </m:r>
                      </m:e>
                    </m:nary>
                  </m:oMath>
                </a14:m>
              </a:p>
            </p:txBody>
          </p:sp>
        </mc:Choice>
        <mc:Fallback/>
      </mc:AlternateContent>
      <p:sp>
        <p:nvSpPr>
          <p:cNvPr id="182" name="Line 12"/>
          <p:cNvSpPr/>
          <p:nvPr/>
        </p:nvSpPr>
        <p:spPr>
          <a:xfrm>
            <a:off x="3291840" y="3931920"/>
            <a:ext cx="292608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83" name="Line 13"/>
          <p:cNvSpPr/>
          <p:nvPr/>
        </p:nvSpPr>
        <p:spPr>
          <a:xfrm>
            <a:off x="3291840" y="4937760"/>
            <a:ext cx="292608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mc:AlternateContent>
        <mc:Choice xmlns:a14="http://schemas.microsoft.com/office/drawing/2010/main" Requires="a14">
          <p:sp>
            <p:nvSpPr>
              <p:cNvPr id="184" name="Formula 14"/>
              <p:cNvSpPr txBox="1"/>
              <p:nvPr/>
            </p:nvSpPr>
            <p:spPr>
              <a:xfrm>
                <a:off x="6585840" y="4754880"/>
                <a:ext cx="2282760" cy="2523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W</m:t>
                        </m:r>
                      </m:e>
                      <m:sub>
                        <m:r>
                          <m:t xml:space="preserve">AB</m:t>
                        </m:r>
                      </m:sub>
                    </m:sSub>
                    <m:r>
                      <m:t xml:space="preserve">=</m:t>
                    </m:r>
                    <m:r>
                      <m:t xml:space="preserve">kT</m:t>
                    </m:r>
                    <m:r>
                      <m:t xml:space="preserve">ln</m:t>
                    </m:r>
                    <m:sSub>
                      <m:e>
                        <m:r>
                          <m:t xml:space="preserve">Q</m:t>
                        </m:r>
                      </m:e>
                      <m:sub>
                        <m:r>
                          <m:t xml:space="preserve">B</m:t>
                        </m:r>
                      </m:sub>
                    </m:sSub>
                    <m:r>
                      <m:t xml:space="preserve">−</m:t>
                    </m:r>
                    <m:r>
                      <m:t xml:space="preserve">kT</m:t>
                    </m:r>
                    <m:r>
                      <m:t xml:space="preserve">ln</m:t>
                    </m:r>
                    <m:sSub>
                      <m:e>
                        <m:r>
                          <m:t xml:space="preserve">Q</m:t>
                        </m:r>
                      </m:e>
                      <m:sub>
                        <m:r>
                          <m:t xml:space="preserve">A</m:t>
                        </m:r>
                      </m:sub>
                    </m:sSub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185" name="Formula 15"/>
              <p:cNvSpPr txBox="1"/>
              <p:nvPr/>
            </p:nvSpPr>
            <p:spPr>
              <a:xfrm>
                <a:off x="3480480" y="4450680"/>
                <a:ext cx="816120" cy="3031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nary>
                      <m:naryPr>
                        <m:chr m:val="∫"/>
                        <m:subHide m:val="1"/>
                        <m:supHide m:val="1"/>
                      </m:naryPr>
                      <m:sub/>
                      <m:sup/>
                      <m:e>
                        <m:r>
                          <m:t xml:space="preserve">dx</m:t>
                        </m:r>
                      </m:e>
                    </m:nary>
                    <m:r>
                      <m:t xml:space="preserve">=</m:t>
                    </m:r>
                    <m:r>
                      <m:t xml:space="preserve">x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186" name="Formula 16"/>
              <p:cNvSpPr txBox="1"/>
              <p:nvPr/>
            </p:nvSpPr>
            <p:spPr>
              <a:xfrm>
                <a:off x="4663440" y="4450680"/>
                <a:ext cx="1377720" cy="3031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nary>
                      <m:naryPr>
                        <m:chr m:val="∫"/>
                        <m:subHide m:val="1"/>
                        <m:supHide m:val="1"/>
                      </m:naryPr>
                      <m:sub/>
                      <m:sup/>
                      <m:e>
                        <m:r>
                          <m:t xml:space="preserve">df</m:t>
                        </m:r>
                      </m:e>
                    </m:nary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x</m:t>
                        </m:r>
                      </m:e>
                    </m:d>
                    <m:r>
                      <m:t xml:space="preserve">=</m:t>
                    </m:r>
                    <m:r>
                      <m:t xml:space="preserve">f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x</m:t>
                        </m:r>
                      </m:e>
                    </m:d>
                  </m:oMath>
                </a14:m>
              </a:p>
            </p:txBody>
          </p:sp>
        </mc:Choice>
        <mc:Fallback/>
      </mc:AlternateContent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67" dur="indefinite" restart="never" nodeType="tmRoot">
          <p:childTnLst>
            <p:seq>
              <p:cTn id="168" dur="indefinite" nodeType="mainSeq">
                <p:childTnLst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504000" y="226080"/>
            <a:ext cx="9069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8" name="CustomShape 2"/>
          <p:cNvSpPr/>
          <p:nvPr/>
        </p:nvSpPr>
        <p:spPr>
          <a:xfrm>
            <a:off x="504000" y="1326600"/>
            <a:ext cx="9069120" cy="328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9" name="CustomShape 3"/>
          <p:cNvSpPr/>
          <p:nvPr/>
        </p:nvSpPr>
        <p:spPr>
          <a:xfrm>
            <a:off x="504000" y="226080"/>
            <a:ext cx="9069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What all of this means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90" name="CustomShape 4"/>
          <p:cNvSpPr/>
          <p:nvPr/>
        </p:nvSpPr>
        <p:spPr>
          <a:xfrm>
            <a:off x="9418320" y="5212080"/>
            <a:ext cx="45504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33ABD217-1FBE-4686-858F-187441AB4C50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191" name="Formula 5"/>
              <p:cNvSpPr txBox="1"/>
              <p:nvPr/>
            </p:nvSpPr>
            <p:spPr>
              <a:xfrm>
                <a:off x="1188720" y="2306880"/>
                <a:ext cx="2282760" cy="2523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W</m:t>
                        </m:r>
                      </m:e>
                      <m:sub>
                        <m:r>
                          <m:t xml:space="preserve">AB</m:t>
                        </m:r>
                      </m:sub>
                    </m:sSub>
                    <m:r>
                      <m:t xml:space="preserve">=</m:t>
                    </m:r>
                    <m:r>
                      <m:t xml:space="preserve">kT</m:t>
                    </m:r>
                    <m:r>
                      <m:t xml:space="preserve">ln</m:t>
                    </m:r>
                    <m:sSub>
                      <m:e>
                        <m:r>
                          <m:t xml:space="preserve">Q</m:t>
                        </m:r>
                      </m:e>
                      <m:sub>
                        <m:r>
                          <m:t xml:space="preserve">B</m:t>
                        </m:r>
                      </m:sub>
                    </m:sSub>
                    <m:r>
                      <m:t xml:space="preserve">−</m:t>
                    </m:r>
                    <m:r>
                      <m:t xml:space="preserve">kT</m:t>
                    </m:r>
                    <m:r>
                      <m:t xml:space="preserve">ln</m:t>
                    </m:r>
                    <m:sSub>
                      <m:e>
                        <m:r>
                          <m:t xml:space="preserve">Q</m:t>
                        </m:r>
                      </m:e>
                      <m:sub>
                        <m:r>
                          <m:t xml:space="preserve">A</m:t>
                        </m:r>
                      </m:sub>
                    </m:sSub>
                  </m:oMath>
                </a14:m>
              </a:p>
            </p:txBody>
          </p:sp>
        </mc:Choice>
        <mc:Fallback/>
      </mc:AlternateContent>
      <p:sp>
        <p:nvSpPr>
          <p:cNvPr id="192" name="CustomShape 6"/>
          <p:cNvSpPr/>
          <p:nvPr/>
        </p:nvSpPr>
        <p:spPr>
          <a:xfrm>
            <a:off x="548640" y="1280160"/>
            <a:ext cx="9069120" cy="100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The “potential” related to the mean force is a state function, that relates to free energy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93" name="Line 7"/>
          <p:cNvSpPr/>
          <p:nvPr/>
        </p:nvSpPr>
        <p:spPr>
          <a:xfrm>
            <a:off x="3749040" y="2467440"/>
            <a:ext cx="292608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mc:AlternateContent>
        <mc:Choice xmlns:a14="http://schemas.microsoft.com/office/drawing/2010/main" Requires="a14">
          <p:sp>
            <p:nvSpPr>
              <p:cNvPr id="194" name="Formula 8"/>
              <p:cNvSpPr txBox="1"/>
              <p:nvPr/>
            </p:nvSpPr>
            <p:spPr>
              <a:xfrm>
                <a:off x="4432680" y="2079000"/>
                <a:ext cx="1235520" cy="2235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A</m:t>
                    </m:r>
                    <m:r>
                      <m:t xml:space="preserve">=</m:t>
                    </m:r>
                    <m:r>
                      <m:t xml:space="preserve">−</m:t>
                    </m:r>
                    <m:r>
                      <m:t xml:space="preserve">kT</m:t>
                    </m:r>
                    <m:r>
                      <m:t xml:space="preserve">ln</m:t>
                    </m:r>
                    <m:r>
                      <m:t xml:space="preserve">Q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195" name="Formula 9"/>
              <p:cNvSpPr txBox="1"/>
              <p:nvPr/>
            </p:nvSpPr>
            <p:spPr>
              <a:xfrm>
                <a:off x="7144560" y="2306880"/>
                <a:ext cx="1358280" cy="2523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W</m:t>
                        </m:r>
                      </m:e>
                      <m:sub>
                        <m:r>
                          <m:t xml:space="preserve">AB</m:t>
                        </m:r>
                      </m:sub>
                    </m:sSub>
                    <m:r>
                      <m:t xml:space="preserve">=</m:t>
                    </m:r>
                    <m:sSub>
                      <m:e>
                        <m:r>
                          <m:t xml:space="preserve">A</m:t>
                        </m:r>
                      </m:e>
                      <m:sub>
                        <m:r>
                          <m:t xml:space="preserve">A</m:t>
                        </m:r>
                      </m:sub>
                    </m:sSub>
                    <m:r>
                      <m:t xml:space="preserve">−</m:t>
                    </m:r>
                    <m:sSub>
                      <m:e>
                        <m:r>
                          <m:t xml:space="preserve">A</m:t>
                        </m:r>
                      </m:e>
                      <m:sub>
                        <m:r>
                          <m:t xml:space="preserve">B</m:t>
                        </m:r>
                      </m:sub>
                    </m:sSub>
                  </m:oMath>
                </a14:m>
              </a:p>
            </p:txBody>
          </p:sp>
        </mc:Choice>
        <mc:Fallback/>
      </mc:AlternateContent>
      <p:sp>
        <p:nvSpPr>
          <p:cNvPr id="196" name="CustomShape 10"/>
          <p:cNvSpPr/>
          <p:nvPr/>
        </p:nvSpPr>
        <p:spPr>
          <a:xfrm>
            <a:off x="548640" y="2834640"/>
            <a:ext cx="9069120" cy="100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The energy can be calculated from the variable distribution in the ensemble </a:t>
            </a:r>
            <a:endParaRPr b="0" lang="en-US" sz="24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197" name="Formula 11"/>
              <p:cNvSpPr txBox="1"/>
              <p:nvPr/>
            </p:nvSpPr>
            <p:spPr>
              <a:xfrm>
                <a:off x="1188720" y="3749040"/>
                <a:ext cx="2332800" cy="910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P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s</m:t>
                        </m:r>
                      </m:e>
                    </m:d>
                    <m:r>
                      <m:t xml:space="preserve">=</m:t>
                    </m:r>
                    <m:f>
                      <m:num>
                        <m:nary>
                          <m:naryPr>
                            <m:chr m:val="∫"/>
                            <m:subHide m:val="1"/>
                            <m:supHide m:val="1"/>
                          </m:naryPr>
                          <m:sub/>
                          <m:sup/>
                          <m:e>
                            <m:r>
                              <m:t xml:space="preserve">δ</m:t>
                            </m:r>
                            <m:d>
                              <m:dPr>
                                <m:begChr m:val="("/>
                                <m:endChr m:val=")"/>
                              </m:dPr>
                              <m:e>
                                <m:r>
                                  <m:t xml:space="preserve">z</m:t>
                                </m:r>
                                <m:r>
                                  <m:t xml:space="preserve">−</m:t>
                                </m:r>
                                <m:r>
                                  <m:t xml:space="preserve">s</m:t>
                                </m:r>
                              </m:e>
                            </m:d>
                            <m:sSup>
                              <m:e>
                                <m:r>
                                  <m:t xml:space="preserve">e</m:t>
                                </m:r>
                              </m:e>
                              <m:sup>
                                <m:f>
                                  <m:num>
                                    <m:r>
                                      <m:t xml:space="preserve">−</m:t>
                                    </m:r>
                                    <m:r>
                                      <m:t xml:space="preserve">U</m:t>
                                    </m:r>
                                    <m:d>
                                      <m:dPr>
                                        <m:begChr m:val="("/>
                                        <m:endChr m:val=")"/>
                                      </m:dPr>
                                      <m:e>
                                        <m:r>
                                          <m:t xml:space="preserve">x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m:t xml:space="preserve">kT</m:t>
                                    </m:r>
                                  </m:den>
                                </m:f>
                              </m:sup>
                            </m:sSup>
                          </m:e>
                        </m:nary>
                        <m:r>
                          <m:t xml:space="preserve">dx</m:t>
                        </m:r>
                      </m:num>
                      <m:den>
                        <m:nary>
                          <m:naryPr>
                            <m:chr m:val="∫"/>
                            <m:subHide m:val="1"/>
                            <m:supHide m:val="1"/>
                          </m:naryPr>
                          <m:sub/>
                          <m:sup/>
                          <m:e>
                            <m:sSup>
                              <m:e>
                                <m:r>
                                  <m:t xml:space="preserve">e</m:t>
                                </m:r>
                              </m:e>
                              <m:sup>
                                <m:f>
                                  <m:num>
                                    <m:r>
                                      <m:t xml:space="preserve">−</m:t>
                                    </m:r>
                                    <m:r>
                                      <m:t xml:space="preserve">U</m:t>
                                    </m:r>
                                    <m:d>
                                      <m:dPr>
                                        <m:begChr m:val="("/>
                                        <m:endChr m:val=")"/>
                                      </m:dPr>
                                      <m:e>
                                        <m:r>
                                          <m:t xml:space="preserve">x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m:t xml:space="preserve">kT</m:t>
                                    </m:r>
                                  </m:den>
                                </m:f>
                              </m:sup>
                            </m:sSup>
                          </m:e>
                        </m:nary>
                        <m:r>
                          <m:t xml:space="preserve">dx</m:t>
                        </m:r>
                      </m:den>
                    </m:f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198" name="Formula 12"/>
              <p:cNvSpPr txBox="1"/>
              <p:nvPr/>
            </p:nvSpPr>
            <p:spPr>
              <a:xfrm>
                <a:off x="5305680" y="4044240"/>
                <a:ext cx="1758600" cy="244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V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s</m:t>
                        </m:r>
                      </m:e>
                    </m:d>
                    <m:r>
                      <m:t xml:space="preserve">=</m:t>
                    </m:r>
                    <m:r>
                      <m:t xml:space="preserve">−</m:t>
                    </m:r>
                    <m:r>
                      <m:t xml:space="preserve">kT</m:t>
                    </m:r>
                    <m:r>
                      <m:t xml:space="preserve">ln</m:t>
                    </m:r>
                    <m:r>
                      <m:t xml:space="preserve">P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s</m:t>
                        </m:r>
                      </m:e>
                    </m:d>
                  </m:oMath>
                </a14:m>
              </a:p>
            </p:txBody>
          </p:sp>
        </mc:Choice>
        <mc:Fallback/>
      </mc:AlternateContent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03" dur="indefinite" restart="never" nodeType="tmRoot">
          <p:childTnLst>
            <p:seq>
              <p:cTn id="204" dur="indefinite" nodeType="mainSeq">
                <p:childTnLst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504000" y="226080"/>
            <a:ext cx="9069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0" name="CustomShape 2"/>
          <p:cNvSpPr/>
          <p:nvPr/>
        </p:nvSpPr>
        <p:spPr>
          <a:xfrm>
            <a:off x="504000" y="1326600"/>
            <a:ext cx="9069120" cy="328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1" name="CustomShape 3"/>
          <p:cNvSpPr/>
          <p:nvPr/>
        </p:nvSpPr>
        <p:spPr>
          <a:xfrm>
            <a:off x="504000" y="226080"/>
            <a:ext cx="9069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Expansion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02" name="CustomShape 4"/>
          <p:cNvSpPr/>
          <p:nvPr/>
        </p:nvSpPr>
        <p:spPr>
          <a:xfrm>
            <a:off x="504000" y="1326600"/>
            <a:ext cx="9069120" cy="178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Work on non-mechanical / collective variables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03" name="CustomShape 5"/>
          <p:cNvSpPr/>
          <p:nvPr/>
        </p:nvSpPr>
        <p:spPr>
          <a:xfrm>
            <a:off x="9418320" y="5212080"/>
            <a:ext cx="45504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92E8DA80-9E43-4A7A-A474-1CC6312055E7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204" name="CustomShape 6"/>
          <p:cNvSpPr/>
          <p:nvPr/>
        </p:nvSpPr>
        <p:spPr>
          <a:xfrm>
            <a:off x="504000" y="3429720"/>
            <a:ext cx="9069120" cy="178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Work on multiple variables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05" name="" descr=""/>
          <p:cNvPicPr/>
          <p:nvPr/>
        </p:nvPicPr>
        <p:blipFill>
          <a:blip r:embed="rId1"/>
          <a:stretch/>
        </p:blipFill>
        <p:spPr>
          <a:xfrm>
            <a:off x="6806160" y="1920240"/>
            <a:ext cx="2153880" cy="1212480"/>
          </a:xfrm>
          <a:prstGeom prst="rect">
            <a:avLst/>
          </a:prstGeom>
          <a:ln>
            <a:noFill/>
          </a:ln>
        </p:spPr>
      </p:pic>
      <p:pic>
        <p:nvPicPr>
          <p:cNvPr id="206" name="" descr=""/>
          <p:cNvPicPr/>
          <p:nvPr/>
        </p:nvPicPr>
        <p:blipFill>
          <a:blip r:embed="rId2"/>
          <a:stretch/>
        </p:blipFill>
        <p:spPr>
          <a:xfrm>
            <a:off x="1923480" y="2166480"/>
            <a:ext cx="4110480" cy="758520"/>
          </a:xfrm>
          <a:prstGeom prst="rect">
            <a:avLst/>
          </a:prstGeom>
          <a:ln>
            <a:noFill/>
          </a:ln>
        </p:spPr>
      </p:pic>
      <p:sp>
        <p:nvSpPr>
          <p:cNvPr id="207" name="CustomShape 7"/>
          <p:cNvSpPr/>
          <p:nvPr/>
        </p:nvSpPr>
        <p:spPr>
          <a:xfrm>
            <a:off x="5965560" y="2286000"/>
            <a:ext cx="839520" cy="54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0.0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08" name="CustomShape 8"/>
          <p:cNvSpPr/>
          <p:nvPr/>
        </p:nvSpPr>
        <p:spPr>
          <a:xfrm>
            <a:off x="8943480" y="2377440"/>
            <a:ext cx="8395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1.0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09" name="CustomShape 9"/>
          <p:cNvSpPr/>
          <p:nvPr/>
        </p:nvSpPr>
        <p:spPr>
          <a:xfrm>
            <a:off x="640080" y="2194560"/>
            <a:ext cx="1282320" cy="54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Helicity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10" name="" descr=""/>
          <p:cNvPicPr/>
          <p:nvPr/>
        </p:nvPicPr>
        <p:blipFill>
          <a:blip r:embed="rId3"/>
          <a:stretch/>
        </p:blipFill>
        <p:spPr>
          <a:xfrm>
            <a:off x="-10080720" y="457200"/>
            <a:ext cx="5882760" cy="4412160"/>
          </a:xfrm>
          <a:prstGeom prst="rect">
            <a:avLst/>
          </a:prstGeom>
          <a:ln>
            <a:noFill/>
          </a:ln>
        </p:spPr>
      </p:pic>
      <p:pic>
        <p:nvPicPr>
          <p:cNvPr id="211" name="" descr=""/>
          <p:cNvPicPr/>
          <p:nvPr/>
        </p:nvPicPr>
        <p:blipFill>
          <a:blip r:embed="rId4"/>
          <a:srcRect l="0" t="4615" r="0" b="0"/>
          <a:stretch/>
        </p:blipFill>
        <p:spPr>
          <a:xfrm>
            <a:off x="4744440" y="3200400"/>
            <a:ext cx="2204280" cy="2102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3" dur="indefinite" restart="never" nodeType="tmRoot">
          <p:childTnLst>
            <p:seq>
              <p:cTn id="234" dur="indefinite" nodeType="mainSeq">
                <p:childTnLst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"/>
          <p:cNvSpPr/>
          <p:nvPr/>
        </p:nvSpPr>
        <p:spPr>
          <a:xfrm>
            <a:off x="504000" y="226080"/>
            <a:ext cx="9069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3" name="CustomShape 2"/>
          <p:cNvSpPr/>
          <p:nvPr/>
        </p:nvSpPr>
        <p:spPr>
          <a:xfrm>
            <a:off x="504000" y="1326600"/>
            <a:ext cx="9069120" cy="328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4" name="CustomShape 3"/>
          <p:cNvSpPr/>
          <p:nvPr/>
        </p:nvSpPr>
        <p:spPr>
          <a:xfrm>
            <a:off x="504000" y="226080"/>
            <a:ext cx="9069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Example: deca-alanine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15" name="CustomShape 4"/>
          <p:cNvSpPr/>
          <p:nvPr/>
        </p:nvSpPr>
        <p:spPr>
          <a:xfrm>
            <a:off x="9418320" y="5212080"/>
            <a:ext cx="45504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0174ECBB-9765-4319-A88E-978B0B44088C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216" name="CustomShape 5"/>
          <p:cNvSpPr/>
          <p:nvPr/>
        </p:nvSpPr>
        <p:spPr>
          <a:xfrm>
            <a:off x="505440" y="5122080"/>
            <a:ext cx="690048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J. Chem. Theory Comput. 2014, 10, 2836−2844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217" name="" descr=""/>
          <p:cNvPicPr/>
          <p:nvPr/>
        </p:nvPicPr>
        <p:blipFill>
          <a:blip r:embed="rId1"/>
          <a:stretch/>
        </p:blipFill>
        <p:spPr>
          <a:xfrm>
            <a:off x="636120" y="1463040"/>
            <a:ext cx="3935160" cy="2729160"/>
          </a:xfrm>
          <a:prstGeom prst="rect">
            <a:avLst/>
          </a:prstGeom>
          <a:ln>
            <a:noFill/>
          </a:ln>
        </p:spPr>
      </p:pic>
      <p:pic>
        <p:nvPicPr>
          <p:cNvPr id="218" name="" descr=""/>
          <p:cNvPicPr/>
          <p:nvPr/>
        </p:nvPicPr>
        <p:blipFill>
          <a:blip r:embed="rId2"/>
          <a:stretch/>
        </p:blipFill>
        <p:spPr>
          <a:xfrm>
            <a:off x="4937760" y="1462680"/>
            <a:ext cx="3474000" cy="2377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504000" y="226080"/>
            <a:ext cx="9069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0" name="CustomShape 2"/>
          <p:cNvSpPr/>
          <p:nvPr/>
        </p:nvSpPr>
        <p:spPr>
          <a:xfrm>
            <a:off x="504000" y="1326600"/>
            <a:ext cx="9069120" cy="328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1" name="CustomShape 3"/>
          <p:cNvSpPr/>
          <p:nvPr/>
        </p:nvSpPr>
        <p:spPr>
          <a:xfrm>
            <a:off x="504000" y="226080"/>
            <a:ext cx="9069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Example: energy profile and reaction path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22" name="CustomShape 4"/>
          <p:cNvSpPr/>
          <p:nvPr/>
        </p:nvSpPr>
        <p:spPr>
          <a:xfrm>
            <a:off x="9418320" y="5212080"/>
            <a:ext cx="45504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B463E421-DAE0-4D8F-A33C-3BF1DCBE766A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pic>
        <p:nvPicPr>
          <p:cNvPr id="223" name="" descr=""/>
          <p:cNvPicPr/>
          <p:nvPr/>
        </p:nvPicPr>
        <p:blipFill>
          <a:blip r:embed="rId1"/>
          <a:stretch/>
        </p:blipFill>
        <p:spPr>
          <a:xfrm>
            <a:off x="274320" y="1336680"/>
            <a:ext cx="2708280" cy="3600360"/>
          </a:xfrm>
          <a:prstGeom prst="rect">
            <a:avLst/>
          </a:prstGeom>
          <a:ln>
            <a:noFill/>
          </a:ln>
        </p:spPr>
      </p:pic>
      <p:pic>
        <p:nvPicPr>
          <p:cNvPr id="224" name="" descr=""/>
          <p:cNvPicPr/>
          <p:nvPr/>
        </p:nvPicPr>
        <p:blipFill>
          <a:blip r:embed="rId2"/>
          <a:stretch/>
        </p:blipFill>
        <p:spPr>
          <a:xfrm>
            <a:off x="3047760" y="1463040"/>
            <a:ext cx="2986560" cy="3557160"/>
          </a:xfrm>
          <a:prstGeom prst="rect">
            <a:avLst/>
          </a:prstGeom>
          <a:ln>
            <a:noFill/>
          </a:ln>
        </p:spPr>
      </p:pic>
      <p:pic>
        <p:nvPicPr>
          <p:cNvPr id="225" name="" descr=""/>
          <p:cNvPicPr/>
          <p:nvPr/>
        </p:nvPicPr>
        <p:blipFill>
          <a:blip r:embed="rId3"/>
          <a:srcRect l="8257" t="8231" r="14110" b="4322"/>
          <a:stretch/>
        </p:blipFill>
        <p:spPr>
          <a:xfrm>
            <a:off x="6035040" y="1737360"/>
            <a:ext cx="3839760" cy="2874960"/>
          </a:xfrm>
          <a:prstGeom prst="rect">
            <a:avLst/>
          </a:prstGeom>
          <a:ln>
            <a:noFill/>
          </a:ln>
        </p:spPr>
      </p:pic>
      <p:sp>
        <p:nvSpPr>
          <p:cNvPr id="226" name="CustomShape 5"/>
          <p:cNvSpPr/>
          <p:nvPr/>
        </p:nvSpPr>
        <p:spPr>
          <a:xfrm>
            <a:off x="505440" y="5122080"/>
            <a:ext cx="690048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J. Chem. Theory Comput. 2014, 10, 2836−2844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61" dur="indefinite" restart="never" nodeType="tmRoot">
          <p:childTnLst>
            <p:seq>
              <p:cTn id="262" dur="indefinite" nodeType="mainSeq">
                <p:childTnLst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CustomShape 1"/>
          <p:cNvSpPr/>
          <p:nvPr/>
        </p:nvSpPr>
        <p:spPr>
          <a:xfrm>
            <a:off x="504000" y="226080"/>
            <a:ext cx="9069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8" name="CustomShape 2"/>
          <p:cNvSpPr/>
          <p:nvPr/>
        </p:nvSpPr>
        <p:spPr>
          <a:xfrm>
            <a:off x="504000" y="1326600"/>
            <a:ext cx="9069120" cy="328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9" name="CustomShape 3"/>
          <p:cNvSpPr/>
          <p:nvPr/>
        </p:nvSpPr>
        <p:spPr>
          <a:xfrm>
            <a:off x="504000" y="226080"/>
            <a:ext cx="9069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Direct Simulation is Slowwwwwww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30" name="CustomShape 4"/>
          <p:cNvSpPr/>
          <p:nvPr/>
        </p:nvSpPr>
        <p:spPr>
          <a:xfrm>
            <a:off x="504000" y="1326600"/>
            <a:ext cx="9003600" cy="105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Ordinary simulation does not need to visit all the states, especially high-energy states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31" name="CustomShape 5"/>
          <p:cNvSpPr/>
          <p:nvPr/>
        </p:nvSpPr>
        <p:spPr>
          <a:xfrm>
            <a:off x="9418320" y="5212080"/>
            <a:ext cx="45504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92E4A656-65A9-4AB6-9A34-E3772AFCD701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232" name="CustomShape 6"/>
          <p:cNvSpPr/>
          <p:nvPr/>
        </p:nvSpPr>
        <p:spPr>
          <a:xfrm>
            <a:off x="457200" y="2287440"/>
            <a:ext cx="9003600" cy="63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Energy unit: kT = 0.6 kcal/mol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33" name="CustomShape 7"/>
          <p:cNvSpPr/>
          <p:nvPr/>
        </p:nvSpPr>
        <p:spPr>
          <a:xfrm>
            <a:off x="457200" y="3338280"/>
            <a:ext cx="4479840" cy="187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Potential of Mean Force need the distributions, even in the high-energy states.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34" name="" descr=""/>
          <p:cNvPicPr/>
          <p:nvPr/>
        </p:nvPicPr>
        <p:blipFill>
          <a:blip r:embed="rId1"/>
          <a:srcRect l="24522" t="11301" r="29020" b="25802"/>
          <a:stretch/>
        </p:blipFill>
        <p:spPr>
          <a:xfrm>
            <a:off x="5669280" y="2926080"/>
            <a:ext cx="2861640" cy="2324880"/>
          </a:xfrm>
          <a:prstGeom prst="rect">
            <a:avLst/>
          </a:prstGeom>
          <a:ln>
            <a:noFill/>
          </a:ln>
        </p:spPr>
      </p:pic>
      <mc:AlternateContent>
        <mc:Choice xmlns:a14="http://schemas.microsoft.com/office/drawing/2010/main" Requires="a14">
          <p:sp>
            <p:nvSpPr>
              <p:cNvPr id="235" name="Formula 8"/>
              <p:cNvSpPr txBox="1"/>
              <p:nvPr/>
            </p:nvSpPr>
            <p:spPr>
              <a:xfrm>
                <a:off x="5577840" y="2011680"/>
                <a:ext cx="1805760" cy="9126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</m:dPr>
                      <m:e>
                        <m:r>
                          <m:t xml:space="preserve">M</m:t>
                        </m:r>
                      </m:e>
                    </m:d>
                    <m:r>
                      <m:t xml:space="preserve">=</m:t>
                    </m:r>
                    <m:f>
                      <m:num>
                        <m:nary>
                          <m:naryPr>
                            <m:chr m:val="∫"/>
                            <m:subHide m:val="1"/>
                            <m:supHide m:val="1"/>
                          </m:naryPr>
                          <m:sub/>
                          <m:sup/>
                          <m:e>
                            <m:r>
                              <m:t xml:space="preserve">M</m:t>
                            </m:r>
                          </m:e>
                        </m:nary>
                        <m:sSup>
                          <m:e>
                            <m:r>
                              <m:t xml:space="preserve">e</m:t>
                            </m:r>
                          </m:e>
                          <m:sup>
                            <m:f>
                              <m:num>
                                <m:r>
                                  <m:t xml:space="preserve">−</m:t>
                                </m:r>
                                <m:r>
                                  <m:t xml:space="preserve">U</m:t>
                                </m:r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r>
                                      <m:t xml:space="preserve">x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m:t xml:space="preserve">kT</m:t>
                                </m:r>
                              </m:den>
                            </m:f>
                          </m:sup>
                        </m:sSup>
                        <m:r>
                          <m:t xml:space="preserve">dx</m:t>
                        </m:r>
                      </m:num>
                      <m:den>
                        <m:nary>
                          <m:naryPr>
                            <m:chr m:val="∫"/>
                            <m:subHide m:val="1"/>
                            <m:supHide m:val="1"/>
                          </m:naryPr>
                          <m:sub/>
                          <m:sup/>
                          <m:e>
                            <m:sSup>
                              <m:e>
                                <m:r>
                                  <m:t xml:space="preserve">e</m:t>
                                </m:r>
                              </m:e>
                              <m:sup>
                                <m:f>
                                  <m:num>
                                    <m:r>
                                      <m:t xml:space="preserve">−</m:t>
                                    </m:r>
                                    <m:r>
                                      <m:t xml:space="preserve">U</m:t>
                                    </m:r>
                                    <m:d>
                                      <m:dPr>
                                        <m:begChr m:val="("/>
                                        <m:endChr m:val=")"/>
                                      </m:dPr>
                                      <m:e>
                                        <m:r>
                                          <m:t xml:space="preserve">x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m:t xml:space="preserve">kT</m:t>
                                    </m:r>
                                  </m:den>
                                </m:f>
                              </m:sup>
                            </m:sSup>
                          </m:e>
                        </m:nary>
                        <m:r>
                          <m:t xml:space="preserve">dx</m:t>
                        </m:r>
                      </m:den>
                    </m:f>
                  </m:oMath>
                </a14:m>
              </a:p>
            </p:txBody>
          </p:sp>
        </mc:Choice>
        <mc:Fallback/>
      </mc:AlternateContent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5" dur="indefinite" restart="never" nodeType="tmRoot">
          <p:childTnLst>
            <p:seq>
              <p:cTn id="276" dur="indefinite" nodeType="mainSeq">
                <p:childTnLst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504000" y="226080"/>
            <a:ext cx="9069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7" name="CustomShape 2"/>
          <p:cNvSpPr/>
          <p:nvPr/>
        </p:nvSpPr>
        <p:spPr>
          <a:xfrm>
            <a:off x="504000" y="1326600"/>
            <a:ext cx="9069120" cy="328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8" name="CustomShape 3"/>
          <p:cNvSpPr/>
          <p:nvPr/>
        </p:nvSpPr>
        <p:spPr>
          <a:xfrm>
            <a:off x="504000" y="226080"/>
            <a:ext cx="9069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Free Energy Perturbation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39" name="CustomShape 4"/>
          <p:cNvSpPr/>
          <p:nvPr/>
        </p:nvSpPr>
        <p:spPr>
          <a:xfrm>
            <a:off x="9418320" y="5212080"/>
            <a:ext cx="45504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2023F68E-74FA-4EBF-8811-A6B49F33F44A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240" name="Formula 5"/>
              <p:cNvSpPr txBox="1"/>
              <p:nvPr/>
            </p:nvSpPr>
            <p:spPr>
              <a:xfrm>
                <a:off x="3931920" y="1936080"/>
                <a:ext cx="1865880" cy="2577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U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x</m:t>
                        </m:r>
                      </m:e>
                    </m:d>
                    <m:r>
                      <m:t xml:space="preserve">=</m:t>
                    </m:r>
                    <m:sSub>
                      <m:e>
                        <m:r>
                          <m:t xml:space="preserve">U</m:t>
                        </m:r>
                      </m:e>
                      <m:sub>
                        <m:r>
                          <m:t xml:space="preserve">o</m:t>
                        </m:r>
                      </m:sub>
                    </m:sSub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x</m:t>
                        </m:r>
                      </m:e>
                    </m:d>
                    <m:r>
                      <m:t xml:space="preserve">+</m:t>
                    </m:r>
                    <m:r>
                      <m:t xml:space="preserve">w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z</m:t>
                        </m:r>
                      </m:e>
                    </m:d>
                  </m:oMath>
                </a14:m>
              </a:p>
            </p:txBody>
          </p:sp>
        </mc:Choice>
        <mc:Fallback/>
      </mc:AlternateContent>
      <p:sp>
        <p:nvSpPr>
          <p:cNvPr id="241" name="Line 6"/>
          <p:cNvSpPr/>
          <p:nvPr/>
        </p:nvSpPr>
        <p:spPr>
          <a:xfrm>
            <a:off x="3474720" y="2468880"/>
            <a:ext cx="292608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mc:AlternateContent>
        <mc:Choice xmlns:a14="http://schemas.microsoft.com/office/drawing/2010/main" Requires="a14">
          <p:sp>
            <p:nvSpPr>
              <p:cNvPr id="242" name="Formula 7"/>
              <p:cNvSpPr txBox="1"/>
              <p:nvPr/>
            </p:nvSpPr>
            <p:spPr>
              <a:xfrm>
                <a:off x="914400" y="3125160"/>
                <a:ext cx="1361520" cy="4514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Q</m:t>
                    </m:r>
                    <m:r>
                      <m:t xml:space="preserve">=</m:t>
                    </m:r>
                    <m:nary>
                      <m:naryPr>
                        <m:chr m:val="∫"/>
                        <m:subHide m:val="1"/>
                        <m:supHide m:val="1"/>
                      </m:naryPr>
                      <m:sub/>
                      <m:sup/>
                      <m:e>
                        <m:sSup>
                          <m:e>
                            <m:r>
                              <m:t xml:space="preserve">e</m:t>
                            </m:r>
                          </m:e>
                          <m:sup>
                            <m:f>
                              <m:num>
                                <m:r>
                                  <m:t xml:space="preserve">−</m:t>
                                </m:r>
                                <m:sSub>
                                  <m:e>
                                    <m:r>
                                      <m:t xml:space="preserve">U</m:t>
                                    </m:r>
                                  </m:e>
                                  <m:sub>
                                    <m:r>
                                      <m:t xml:space="preserve">o</m:t>
                                    </m:r>
                                  </m:sub>
                                </m:sSub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r>
                                      <m:t xml:space="preserve">x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m:t xml:space="preserve">kT</m:t>
                                </m:r>
                              </m:den>
                            </m:f>
                          </m:sup>
                        </m:sSup>
                      </m:e>
                    </m:nary>
                    <m:r>
                      <m:t xml:space="preserve">dx</m:t>
                    </m:r>
                  </m:oMath>
                </a14:m>
              </a:p>
            </p:txBody>
          </p:sp>
        </mc:Choice>
        <mc:Fallback/>
      </mc:AlternateContent>
      <p:pic>
        <p:nvPicPr>
          <p:cNvPr id="243" name="" descr=""/>
          <p:cNvPicPr/>
          <p:nvPr/>
        </p:nvPicPr>
        <p:blipFill>
          <a:blip r:embed="rId1"/>
          <a:srcRect l="23426" t="13506" r="23430" b="23994"/>
          <a:stretch/>
        </p:blipFill>
        <p:spPr>
          <a:xfrm>
            <a:off x="640080" y="1188720"/>
            <a:ext cx="2460600" cy="1736640"/>
          </a:xfrm>
          <a:prstGeom prst="rect">
            <a:avLst/>
          </a:prstGeom>
          <a:ln>
            <a:noFill/>
          </a:ln>
        </p:spPr>
      </p:pic>
      <mc:AlternateContent>
        <mc:Choice xmlns:a14="http://schemas.microsoft.com/office/drawing/2010/main" Requires="a14">
          <p:sp>
            <p:nvSpPr>
              <p:cNvPr id="244" name="Formula 8"/>
              <p:cNvSpPr txBox="1"/>
              <p:nvPr/>
            </p:nvSpPr>
            <p:spPr>
              <a:xfrm>
                <a:off x="5760720" y="3291840"/>
                <a:ext cx="2907360" cy="4514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Q</m:t>
                    </m:r>
                    <m:r>
                      <m:t xml:space="preserve">=</m:t>
                    </m:r>
                    <m:nary>
                      <m:naryPr>
                        <m:chr m:val="∫"/>
                        <m:subHide m:val="1"/>
                        <m:supHide m:val="1"/>
                      </m:naryPr>
                      <m:sub/>
                      <m:sup/>
                      <m:e>
                        <m:sSup>
                          <m:e>
                            <m:r>
                              <m:t xml:space="preserve">e</m:t>
                            </m:r>
                          </m:e>
                          <m:sup>
                            <m:f>
                              <m:num>
                                <m:r>
                                  <m:t xml:space="preserve">−</m:t>
                                </m:r>
                                <m:r>
                                  <m:t xml:space="preserve">U</m:t>
                                </m:r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r>
                                      <m:t xml:space="preserve">x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m:t xml:space="preserve">kT</m:t>
                                </m:r>
                              </m:den>
                            </m:f>
                          </m:sup>
                        </m:sSup>
                      </m:e>
                    </m:nary>
                    <m:r>
                      <m:t xml:space="preserve">dx</m:t>
                    </m:r>
                    <m:r>
                      <m:t xml:space="preserve">=</m:t>
                    </m:r>
                    <m:sSup>
                      <m:e>
                        <m:r>
                          <m:t xml:space="preserve">e</m:t>
                        </m:r>
                      </m:e>
                      <m:sup>
                        <m:f>
                          <m:num>
                            <m:r>
                              <m:t xml:space="preserve">−</m:t>
                            </m:r>
                            <m:r>
                              <m:t xml:space="preserve">w</m:t>
                            </m:r>
                            <m:d>
                              <m:dPr>
                                <m:begChr m:val="("/>
                                <m:endChr m:val=")"/>
                              </m:dPr>
                              <m:e>
                                <m:r>
                                  <m:t xml:space="preserve">z</m:t>
                                </m:r>
                              </m:e>
                            </m:d>
                          </m:num>
                          <m:den>
                            <m:r>
                              <m:t xml:space="preserve">kT</m:t>
                            </m:r>
                          </m:den>
                        </m:f>
                      </m:sup>
                    </m:sSup>
                    <m:nary>
                      <m:naryPr>
                        <m:chr m:val="∫"/>
                        <m:subHide m:val="1"/>
                        <m:supHide m:val="1"/>
                      </m:naryPr>
                      <m:sub/>
                      <m:sup/>
                      <m:e>
                        <m:sSup>
                          <m:e>
                            <m:r>
                              <m:t xml:space="preserve">e</m:t>
                            </m:r>
                          </m:e>
                          <m:sup>
                            <m:f>
                              <m:num>
                                <m:r>
                                  <m:t xml:space="preserve">−</m:t>
                                </m:r>
                                <m:sSub>
                                  <m:e>
                                    <m:r>
                                      <m:t xml:space="preserve">U</m:t>
                                    </m:r>
                                  </m:e>
                                  <m:sub>
                                    <m:r>
                                      <m:t xml:space="preserve">o</m:t>
                                    </m:r>
                                  </m:sub>
                                </m:sSub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r>
                                      <m:t xml:space="preserve">x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m:t xml:space="preserve">kT</m:t>
                                </m:r>
                              </m:den>
                            </m:f>
                          </m:sup>
                        </m:sSup>
                      </m:e>
                    </m:nary>
                    <m:r>
                      <m:t xml:space="preserve">dx</m:t>
                    </m:r>
                  </m:oMath>
                </a14:m>
              </a:p>
            </p:txBody>
          </p:sp>
        </mc:Choice>
        <mc:Fallback/>
      </mc:AlternateContent>
      <p:pic>
        <p:nvPicPr>
          <p:cNvPr id="245" name="" descr=""/>
          <p:cNvPicPr/>
          <p:nvPr/>
        </p:nvPicPr>
        <p:blipFill>
          <a:blip r:embed="rId2"/>
          <a:srcRect l="24174" t="14507" r="19692" b="25808"/>
          <a:stretch/>
        </p:blipFill>
        <p:spPr>
          <a:xfrm>
            <a:off x="6647760" y="1341720"/>
            <a:ext cx="2769840" cy="1766520"/>
          </a:xfrm>
          <a:prstGeom prst="rect">
            <a:avLst/>
          </a:prstGeom>
          <a:ln>
            <a:noFill/>
          </a:ln>
        </p:spPr>
      </p:pic>
      <mc:AlternateContent>
        <mc:Choice xmlns:a14="http://schemas.microsoft.com/office/drawing/2010/main" Requires="a14">
          <p:sp>
            <p:nvSpPr>
              <p:cNvPr id="246" name="Formula 9"/>
              <p:cNvSpPr txBox="1"/>
              <p:nvPr/>
            </p:nvSpPr>
            <p:spPr>
              <a:xfrm>
                <a:off x="731520" y="3840480"/>
                <a:ext cx="1846080" cy="9381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</m:dPr>
                      <m:e>
                        <m:r>
                          <m:t xml:space="preserve">M</m:t>
                        </m:r>
                      </m:e>
                    </m:d>
                    <m:r>
                      <m:t xml:space="preserve">=</m:t>
                    </m:r>
                    <m:f>
                      <m:num>
                        <m:nary>
                          <m:naryPr>
                            <m:chr m:val="∫"/>
                            <m:subHide m:val="1"/>
                            <m:supHide m:val="1"/>
                          </m:naryPr>
                          <m:sub/>
                          <m:sup/>
                          <m:e>
                            <m:r>
                              <m:t xml:space="preserve">M</m:t>
                            </m:r>
                          </m:e>
                        </m:nary>
                        <m:sSup>
                          <m:e>
                            <m:r>
                              <m:t xml:space="preserve">e</m:t>
                            </m:r>
                          </m:e>
                          <m:sup>
                            <m:f>
                              <m:num>
                                <m:r>
                                  <m:t xml:space="preserve">−</m:t>
                                </m:r>
                                <m:sSub>
                                  <m:e>
                                    <m:r>
                                      <m:t xml:space="preserve">U</m:t>
                                    </m:r>
                                  </m:e>
                                  <m:sub>
                                    <m:r>
                                      <m:t xml:space="preserve">o</m:t>
                                    </m:r>
                                  </m:sub>
                                </m:sSub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r>
                                      <m:t xml:space="preserve">x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m:t xml:space="preserve">kT</m:t>
                                </m:r>
                              </m:den>
                            </m:f>
                          </m:sup>
                        </m:sSup>
                        <m:r>
                          <m:t xml:space="preserve">dx</m:t>
                        </m:r>
                      </m:num>
                      <m:den>
                        <m:nary>
                          <m:naryPr>
                            <m:chr m:val="∫"/>
                            <m:subHide m:val="1"/>
                            <m:supHide m:val="1"/>
                          </m:naryPr>
                          <m:sub/>
                          <m:sup/>
                          <m:e>
                            <m:sSup>
                              <m:e>
                                <m:r>
                                  <m:t xml:space="preserve">e</m:t>
                                </m:r>
                              </m:e>
                              <m:sup>
                                <m:f>
                                  <m:num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r>
                                          <m:t xml:space="preserve">U</m:t>
                                        </m:r>
                                      </m:e>
                                      <m:sub>
                                        <m:r>
                                          <m:t xml:space="preserve">o</m:t>
                                        </m:r>
                                      </m:sub>
                                    </m:sSub>
                                    <m:d>
                                      <m:dPr>
                                        <m:begChr m:val="("/>
                                        <m:endChr m:val=")"/>
                                      </m:dPr>
                                      <m:e>
                                        <m:r>
                                          <m:t xml:space="preserve">x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m:t xml:space="preserve">kT</m:t>
                                    </m:r>
                                  </m:den>
                                </m:f>
                              </m:sup>
                            </m:sSup>
                          </m:e>
                        </m:nary>
                        <m:r>
                          <m:t xml:space="preserve">dx</m:t>
                        </m:r>
                      </m:den>
                    </m:f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247" name="Formula 10"/>
              <p:cNvSpPr txBox="1"/>
              <p:nvPr/>
            </p:nvSpPr>
            <p:spPr>
              <a:xfrm>
                <a:off x="4480560" y="4023360"/>
                <a:ext cx="4740120" cy="9378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</m:dPr>
                      <m:e>
                        <m:r>
                          <m:t xml:space="preserve">M</m:t>
                        </m:r>
                      </m:e>
                    </m:d>
                    <m:r>
                      <m:t xml:space="preserve">=</m:t>
                    </m:r>
                    <m:f>
                      <m:num>
                        <m:nary>
                          <m:naryPr>
                            <m:chr m:val="∫"/>
                            <m:subHide m:val="1"/>
                            <m:supHide m:val="1"/>
                          </m:naryPr>
                          <m:sub/>
                          <m:sup/>
                          <m:e>
                            <m:r>
                              <m:t xml:space="preserve">M</m:t>
                            </m:r>
                          </m:e>
                        </m:nary>
                        <m:sSup>
                          <m:e>
                            <m:r>
                              <m:t xml:space="preserve">e</m:t>
                            </m:r>
                          </m:e>
                          <m:sup>
                            <m:f>
                              <m:num>
                                <m:r>
                                  <m:t xml:space="preserve">−</m:t>
                                </m:r>
                                <m:r>
                                  <m:t xml:space="preserve">U</m:t>
                                </m:r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r>
                                      <m:t xml:space="preserve">x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m:t xml:space="preserve">kT</m:t>
                                </m:r>
                              </m:den>
                            </m:f>
                          </m:sup>
                        </m:sSup>
                        <m:r>
                          <m:t xml:space="preserve">dx</m:t>
                        </m:r>
                      </m:num>
                      <m:den>
                        <m:nary>
                          <m:naryPr>
                            <m:chr m:val="∫"/>
                            <m:subHide m:val="1"/>
                            <m:supHide m:val="1"/>
                          </m:naryPr>
                          <m:sub/>
                          <m:sup/>
                          <m:e>
                            <m:sSup>
                              <m:e>
                                <m:r>
                                  <m:t xml:space="preserve">e</m:t>
                                </m:r>
                              </m:e>
                              <m:sup>
                                <m:f>
                                  <m:num>
                                    <m:r>
                                      <m:t xml:space="preserve">−</m:t>
                                    </m:r>
                                    <m:r>
                                      <m:t xml:space="preserve">U</m:t>
                                    </m:r>
                                    <m:d>
                                      <m:dPr>
                                        <m:begChr m:val="("/>
                                        <m:endChr m:val=")"/>
                                      </m:dPr>
                                      <m:e>
                                        <m:r>
                                          <m:t xml:space="preserve">x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m:t xml:space="preserve">kT</m:t>
                                    </m:r>
                                  </m:den>
                                </m:f>
                              </m:sup>
                            </m:sSup>
                          </m:e>
                        </m:nary>
                        <m:r>
                          <m:t xml:space="preserve">dx</m:t>
                        </m:r>
                      </m:den>
                    </m:f>
                    <m:r>
                      <m:t xml:space="preserve">=</m:t>
                    </m:r>
                    <m:sSup>
                      <m:e>
                        <m:r>
                          <m:t xml:space="preserve">e</m:t>
                        </m:r>
                      </m:e>
                      <m:sup>
                        <m:f>
                          <m:num>
                            <m:r>
                              <m:t xml:space="preserve">−</m:t>
                            </m:r>
                            <m:r>
                              <m:t xml:space="preserve">w</m:t>
                            </m:r>
                            <m:d>
                              <m:dPr>
                                <m:begChr m:val="("/>
                                <m:endChr m:val=")"/>
                              </m:dPr>
                              <m:e>
                                <m:r>
                                  <m:t xml:space="preserve">z</m:t>
                                </m:r>
                              </m:e>
                            </m:d>
                          </m:num>
                          <m:den>
                            <m:r>
                              <m:t xml:space="preserve">kT</m:t>
                            </m:r>
                          </m:den>
                        </m:f>
                      </m:sup>
                    </m:sSup>
                    <m:f>
                      <m:num>
                        <m:nary>
                          <m:naryPr>
                            <m:chr m:val="∫"/>
                            <m:subHide m:val="1"/>
                            <m:supHide m:val="1"/>
                          </m:naryPr>
                          <m:sub/>
                          <m:sup/>
                          <m:e>
                            <m:r>
                              <m:t xml:space="preserve">M</m:t>
                            </m:r>
                          </m:e>
                        </m:nary>
                        <m:sSup>
                          <m:e>
                            <m:r>
                              <m:t xml:space="preserve">e</m:t>
                            </m:r>
                          </m:e>
                          <m:sup>
                            <m:f>
                              <m:num>
                                <m:r>
                                  <m:t xml:space="preserve">−</m:t>
                                </m:r>
                                <m:sSub>
                                  <m:e>
                                    <m:r>
                                      <m:t xml:space="preserve">U</m:t>
                                    </m:r>
                                  </m:e>
                                  <m:sub>
                                    <m:r>
                                      <m:t xml:space="preserve">o</m:t>
                                    </m:r>
                                  </m:sub>
                                </m:sSub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r>
                                      <m:t xml:space="preserve">x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m:t xml:space="preserve">kT</m:t>
                                </m:r>
                              </m:den>
                            </m:f>
                          </m:sup>
                        </m:sSup>
                        <m:r>
                          <m:t xml:space="preserve">dx</m:t>
                        </m:r>
                      </m:num>
                      <m:den>
                        <m:nary>
                          <m:naryPr>
                            <m:chr m:val="∫"/>
                            <m:subHide m:val="1"/>
                            <m:supHide m:val="1"/>
                          </m:naryPr>
                          <m:sub/>
                          <m:sup/>
                          <m:e>
                            <m:sSup>
                              <m:e>
                                <m:r>
                                  <m:t xml:space="preserve">e</m:t>
                                </m:r>
                              </m:e>
                              <m:sup>
                                <m:f>
                                  <m:num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r>
                                          <m:t xml:space="preserve">U</m:t>
                                        </m:r>
                                      </m:e>
                                      <m:sub>
                                        <m:r>
                                          <m:t xml:space="preserve">o</m:t>
                                        </m:r>
                                      </m:sub>
                                    </m:sSub>
                                    <m:d>
                                      <m:dPr>
                                        <m:begChr m:val="("/>
                                        <m:endChr m:val=")"/>
                                      </m:dPr>
                                      <m:e>
                                        <m:r>
                                          <m:t xml:space="preserve">x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m:t xml:space="preserve">kT</m:t>
                                    </m:r>
                                  </m:den>
                                </m:f>
                              </m:sup>
                            </m:sSup>
                          </m:e>
                        </m:nary>
                        <m:r>
                          <m:t xml:space="preserve">dx</m:t>
                        </m:r>
                      </m:den>
                    </m:f>
                    <m:f>
                      <m:num>
                        <m:nary>
                          <m:naryPr>
                            <m:chr m:val="∫"/>
                            <m:subHide m:val="1"/>
                            <m:supHide m:val="1"/>
                          </m:naryPr>
                          <m:sub/>
                          <m:sup/>
                          <m:e/>
                        </m:nary>
                        <m:sSup>
                          <m:e>
                            <m:r>
                              <m:t xml:space="preserve">e</m:t>
                            </m:r>
                          </m:e>
                          <m:sup>
                            <m:f>
                              <m:num>
                                <m:r>
                                  <m:t xml:space="preserve">−</m:t>
                                </m:r>
                                <m:sSub>
                                  <m:e>
                                    <m:r>
                                      <m:t xml:space="preserve">U</m:t>
                                    </m:r>
                                  </m:e>
                                  <m:sub>
                                    <m:r>
                                      <m:t xml:space="preserve">o</m:t>
                                    </m:r>
                                  </m:sub>
                                </m:sSub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r>
                                      <m:t xml:space="preserve">x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m:t xml:space="preserve">kT</m:t>
                                </m:r>
                              </m:den>
                            </m:f>
                          </m:sup>
                        </m:sSup>
                        <m:r>
                          <m:t xml:space="preserve">dx</m:t>
                        </m:r>
                      </m:num>
                      <m:den>
                        <m:nary>
                          <m:naryPr>
                            <m:chr m:val="∫"/>
                            <m:subHide m:val="1"/>
                            <m:supHide m:val="1"/>
                          </m:naryPr>
                          <m:sub/>
                          <m:sup/>
                          <m:e>
                            <m:sSup>
                              <m:e>
                                <m:r>
                                  <m:t xml:space="preserve">e</m:t>
                                </m:r>
                              </m:e>
                              <m:sup>
                                <m:f>
                                  <m:num>
                                    <m:r>
                                      <m:t xml:space="preserve">−</m:t>
                                    </m:r>
                                    <m:r>
                                      <m:t xml:space="preserve">U</m:t>
                                    </m:r>
                                    <m:d>
                                      <m:dPr>
                                        <m:begChr m:val="("/>
                                        <m:endChr m:val=")"/>
                                      </m:dPr>
                                      <m:e>
                                        <m:r>
                                          <m:t xml:space="preserve">x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m:t xml:space="preserve">kT</m:t>
                                    </m:r>
                                  </m:den>
                                </m:f>
                              </m:sup>
                            </m:sSup>
                          </m:e>
                        </m:nary>
                        <m:r>
                          <m:t xml:space="preserve">dx</m:t>
                        </m:r>
                      </m:den>
                    </m:f>
                  </m:oMath>
                </a14:m>
              </a:p>
            </p:txBody>
          </p:sp>
        </mc:Choice>
        <mc:Fallback/>
      </mc:AlternateContent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3" dur="indefinite" restart="never" nodeType="tmRoot">
          <p:childTnLst>
            <p:seq>
              <p:cTn id="294" dur="indefinite" nodeType="mainSeq">
                <p:childTnLst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CustomShape 1"/>
          <p:cNvSpPr/>
          <p:nvPr/>
        </p:nvSpPr>
        <p:spPr>
          <a:xfrm>
            <a:off x="504000" y="226080"/>
            <a:ext cx="9069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9" name="CustomShape 2"/>
          <p:cNvSpPr/>
          <p:nvPr/>
        </p:nvSpPr>
        <p:spPr>
          <a:xfrm>
            <a:off x="504000" y="1326600"/>
            <a:ext cx="9069120" cy="328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0" name="CustomShape 3"/>
          <p:cNvSpPr/>
          <p:nvPr/>
        </p:nvSpPr>
        <p:spPr>
          <a:xfrm>
            <a:off x="504000" y="226080"/>
            <a:ext cx="9069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Umbrella Sampling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51" name="CustomShape 4"/>
          <p:cNvSpPr/>
          <p:nvPr/>
        </p:nvSpPr>
        <p:spPr>
          <a:xfrm>
            <a:off x="504000" y="1326600"/>
            <a:ext cx="9096480" cy="501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Cannot determine the energy!!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52" name="CustomShape 5"/>
          <p:cNvSpPr/>
          <p:nvPr/>
        </p:nvSpPr>
        <p:spPr>
          <a:xfrm>
            <a:off x="9418320" y="5212080"/>
            <a:ext cx="45504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102DE757-7CF9-4632-B5AC-13076BC7E8E1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pic>
        <p:nvPicPr>
          <p:cNvPr id="253" name="" descr=""/>
          <p:cNvPicPr/>
          <p:nvPr/>
        </p:nvPicPr>
        <p:blipFill>
          <a:blip r:embed="rId1"/>
          <a:srcRect l="24579" t="7093" r="18029" b="27320"/>
          <a:stretch/>
        </p:blipFill>
        <p:spPr>
          <a:xfrm>
            <a:off x="548640" y="3326040"/>
            <a:ext cx="3016800" cy="2068200"/>
          </a:xfrm>
          <a:prstGeom prst="rect">
            <a:avLst/>
          </a:prstGeom>
          <a:ln>
            <a:noFill/>
          </a:ln>
        </p:spPr>
      </p:pic>
      <p:sp>
        <p:nvSpPr>
          <p:cNvPr id="254" name="CustomShape 6"/>
          <p:cNvSpPr/>
          <p:nvPr/>
        </p:nvSpPr>
        <p:spPr>
          <a:xfrm>
            <a:off x="476640" y="1875240"/>
            <a:ext cx="9096480" cy="501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Get the energy in form of harmonic restrain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55" name="" descr=""/>
          <p:cNvPicPr/>
          <p:nvPr/>
        </p:nvPicPr>
        <p:blipFill>
          <a:blip r:embed="rId2"/>
          <a:srcRect l="24851" t="9348" r="28513" b="31068"/>
          <a:stretch/>
        </p:blipFill>
        <p:spPr>
          <a:xfrm>
            <a:off x="3566160" y="3159360"/>
            <a:ext cx="2676960" cy="2052000"/>
          </a:xfrm>
          <a:prstGeom prst="rect">
            <a:avLst/>
          </a:prstGeom>
          <a:ln>
            <a:noFill/>
          </a:ln>
        </p:spPr>
      </p:pic>
      <p:pic>
        <p:nvPicPr>
          <p:cNvPr id="256" name="" descr=""/>
          <p:cNvPicPr/>
          <p:nvPr/>
        </p:nvPicPr>
        <p:blipFill>
          <a:blip r:embed="rId3"/>
          <a:srcRect l="24813" t="6891" r="17239" b="27591"/>
          <a:stretch/>
        </p:blipFill>
        <p:spPr>
          <a:xfrm>
            <a:off x="6583680" y="3226680"/>
            <a:ext cx="2925360" cy="1984680"/>
          </a:xfrm>
          <a:prstGeom prst="rect">
            <a:avLst/>
          </a:prstGeom>
          <a:ln>
            <a:noFill/>
          </a:ln>
        </p:spPr>
      </p:pic>
      <p:sp>
        <p:nvSpPr>
          <p:cNvPr id="257" name="CustomShape 7"/>
          <p:cNvSpPr/>
          <p:nvPr/>
        </p:nvSpPr>
        <p:spPr>
          <a:xfrm>
            <a:off x="457200" y="2606760"/>
            <a:ext cx="9096480" cy="501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Run multiple simulation for multiple “windows”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21" dur="indefinite" restart="never" nodeType="tmRoot">
          <p:childTnLst>
            <p:seq>
              <p:cTn id="322" dur="indefinite" nodeType="mainSeq">
                <p:childTnLst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1"/>
          <p:cNvSpPr/>
          <p:nvPr/>
        </p:nvSpPr>
        <p:spPr>
          <a:xfrm>
            <a:off x="504000" y="226080"/>
            <a:ext cx="9069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9" name="CustomShape 2"/>
          <p:cNvSpPr/>
          <p:nvPr/>
        </p:nvSpPr>
        <p:spPr>
          <a:xfrm>
            <a:off x="504000" y="1326600"/>
            <a:ext cx="9069120" cy="328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0" name="CustomShape 3"/>
          <p:cNvSpPr/>
          <p:nvPr/>
        </p:nvSpPr>
        <p:spPr>
          <a:xfrm>
            <a:off x="504000" y="226080"/>
            <a:ext cx="9069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Weighted Histogram Analysis Method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61" name="CustomShape 4"/>
          <p:cNvSpPr/>
          <p:nvPr/>
        </p:nvSpPr>
        <p:spPr>
          <a:xfrm>
            <a:off x="504000" y="1326600"/>
            <a:ext cx="6261840" cy="287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The method to determine the potential of mean force from umbrella sampling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The method need to compute the distribution while calibrating for the external force effects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Compute iteratively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</p:txBody>
      </p:sp>
      <p:sp>
        <p:nvSpPr>
          <p:cNvPr id="262" name="CustomShape 5"/>
          <p:cNvSpPr/>
          <p:nvPr/>
        </p:nvSpPr>
        <p:spPr>
          <a:xfrm>
            <a:off x="9418320" y="5212080"/>
            <a:ext cx="45504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9F67D2F3-C9EE-490C-9D25-4867CE070C16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pic>
        <p:nvPicPr>
          <p:cNvPr id="263" name="" descr=""/>
          <p:cNvPicPr/>
          <p:nvPr/>
        </p:nvPicPr>
        <p:blipFill>
          <a:blip r:embed="rId1"/>
          <a:stretch/>
        </p:blipFill>
        <p:spPr>
          <a:xfrm>
            <a:off x="7080120" y="1280160"/>
            <a:ext cx="2428920" cy="2428920"/>
          </a:xfrm>
          <a:prstGeom prst="rect">
            <a:avLst/>
          </a:prstGeom>
          <a:ln>
            <a:noFill/>
          </a:ln>
        </p:spPr>
      </p:pic>
      <mc:AlternateContent>
        <mc:Choice xmlns:a14="http://schemas.microsoft.com/office/drawing/2010/main" Requires="a14">
          <p:sp>
            <p:nvSpPr>
              <p:cNvPr id="264" name="Formula 6"/>
              <p:cNvSpPr txBox="1"/>
              <p:nvPr/>
            </p:nvSpPr>
            <p:spPr>
              <a:xfrm>
                <a:off x="1005840" y="3707640"/>
                <a:ext cx="2440080" cy="11379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P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z</m:t>
                        </m:r>
                      </m:e>
                    </m:d>
                    <m:r>
                      <m:t xml:space="preserve">=</m:t>
                    </m:r>
                    <m:f>
                      <m:num>
                        <m:nary>
                          <m:naryPr>
                            <m:chr m:val="∑"/>
                            <m:supHide m:val="1"/>
                          </m:naryPr>
                          <m:sub>
                            <m:r>
                              <m:t xml:space="preserve">i</m:t>
                            </m:r>
                          </m:sub>
                          <m:sup/>
                          <m:e>
                            <m:sSub>
                              <m:e>
                                <m:r>
                                  <m:t xml:space="preserve">n</m:t>
                                </m:r>
                              </m:e>
                              <m:sub>
                                <m:r>
                                  <m:t xml:space="preserve">i</m:t>
                                </m:r>
                              </m:sub>
                            </m:sSub>
                          </m:e>
                        </m:nary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z</m:t>
                            </m:r>
                          </m:e>
                        </m:d>
                      </m:num>
                      <m:den>
                        <m:nary>
                          <m:naryPr>
                            <m:chr m:val="∑"/>
                            <m:supHide m:val="1"/>
                          </m:naryPr>
                          <m:sub>
                            <m:r>
                              <m:t xml:space="preserve">i</m:t>
                            </m:r>
                          </m:sub>
                          <m:sup/>
                          <m:e>
                            <m:sSub>
                              <m:e>
                                <m:r>
                                  <m:t xml:space="preserve">N</m:t>
                                </m:r>
                              </m:e>
                              <m:sub>
                                <m:r>
                                  <m:t xml:space="preserve">i</m:t>
                                </m:r>
                              </m:sub>
                            </m:sSub>
                          </m:e>
                        </m:nary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z</m:t>
                            </m:r>
                          </m:e>
                        </m:d>
                        <m:sSup>
                          <m:e>
                            <m:r>
                              <m:t xml:space="preserve">e</m:t>
                            </m:r>
                          </m:e>
                          <m:sup>
                            <m:f>
                              <m:num>
                                <m:sSub>
                                  <m:e>
                                    <m:r>
                                      <m:t xml:space="preserve">F</m:t>
                                    </m:r>
                                  </m:e>
                                  <m:sub>
                                    <m:r>
                                      <m:t xml:space="preserve">i</m:t>
                                    </m:r>
                                  </m:sub>
                                </m:sSub>
                                <m:r>
                                  <m:t xml:space="preserve">−</m:t>
                                </m:r>
                                <m:f>
                                  <m:num>
                                    <m:r>
                                      <m:t xml:space="preserve">1</m:t>
                                    </m:r>
                                  </m:num>
                                  <m:den>
                                    <m:r>
                                      <m:t xml:space="preserve">2</m:t>
                                    </m:r>
                                  </m:den>
                                </m:f>
                                <m:sSub>
                                  <m:e>
                                    <m:r>
                                      <m:t xml:space="preserve">k</m:t>
                                    </m:r>
                                  </m:e>
                                  <m:sub>
                                    <m:r>
                                      <m:t xml:space="preserve">i</m:t>
                                    </m:r>
                                  </m:sub>
                                </m:sSub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r>
                                      <m:t xml:space="preserve">z</m:t>
                                    </m:r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r>
                                          <m:t xml:space="preserve">z</m:t>
                                        </m:r>
                                      </m:e>
                                      <m:sub>
                                        <m:r>
                                          <m:t xml:space="preserve">i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r>
                                  <m:t xml:space="preserve">kT</m:t>
                                </m:r>
                              </m:den>
                            </m:f>
                          </m:sup>
                        </m:sSup>
                      </m:den>
                    </m:f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265" name="Formula 7"/>
              <p:cNvSpPr txBox="1"/>
              <p:nvPr/>
            </p:nvSpPr>
            <p:spPr>
              <a:xfrm>
                <a:off x="4754880" y="3894120"/>
                <a:ext cx="2824560" cy="7686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F</m:t>
                        </m:r>
                      </m:e>
                      <m:sub>
                        <m:r>
                          <m:t xml:space="preserve">i</m:t>
                        </m:r>
                      </m:sub>
                    </m:sSub>
                    <m:r>
                      <m:t xml:space="preserve">=</m:t>
                    </m:r>
                    <m:r>
                      <m:t xml:space="preserve">−</m:t>
                    </m:r>
                    <m:r>
                      <m:t xml:space="preserve">kT</m:t>
                    </m:r>
                    <m:r>
                      <m:t xml:space="preserve">ln</m:t>
                    </m:r>
                    <m:d>
                      <m:dPr>
                        <m:begChr m:val="("/>
                        <m:endChr m:val=")"/>
                      </m:dPr>
                      <m:e>
                        <m:nary>
                          <m:naryPr>
                            <m:chr m:val="∑"/>
                            <m:supHide m:val="1"/>
                          </m:naryPr>
                          <m:sub>
                            <m:r>
                              <m:t xml:space="preserve">i</m:t>
                            </m:r>
                          </m:sub>
                          <m:sup/>
                          <m:e>
                            <m:r>
                              <m:t xml:space="preserve">P</m:t>
                            </m:r>
                          </m:e>
                        </m:nary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z</m:t>
                            </m:r>
                          </m:e>
                        </m:d>
                        <m:sSup>
                          <m:e>
                            <m:r>
                              <m:t xml:space="preserve">e</m:t>
                            </m:r>
                          </m:e>
                          <m:sup>
                            <m:f>
                              <m:num>
                                <m:r>
                                  <m:t xml:space="preserve">−</m:t>
                                </m:r>
                                <m:f>
                                  <m:num>
                                    <m:r>
                                      <m:t xml:space="preserve">1</m:t>
                                    </m:r>
                                  </m:num>
                                  <m:den>
                                    <m:r>
                                      <m:t xml:space="preserve">2</m:t>
                                    </m:r>
                                  </m:den>
                                </m:f>
                                <m:sSub>
                                  <m:e>
                                    <m:r>
                                      <m:t xml:space="preserve">k</m:t>
                                    </m:r>
                                  </m:e>
                                  <m:sub>
                                    <m:r>
                                      <m:t xml:space="preserve">i</m:t>
                                    </m:r>
                                  </m:sub>
                                </m:sSub>
                                <m:sSup>
                                  <m:e>
                                    <m:d>
                                      <m:dPr>
                                        <m:begChr m:val="("/>
                                        <m:endChr m:val=")"/>
                                      </m:dPr>
                                      <m:e>
                                        <m:r>
                                          <m:t xml:space="preserve">z</m:t>
                                        </m:r>
                                        <m:r>
                                          <m:t xml:space="preserve">−</m:t>
                                        </m:r>
                                        <m:sSub>
                                          <m:e>
                                            <m:r>
                                              <m:t xml:space="preserve">z</m:t>
                                            </m:r>
                                          </m:e>
                                          <m:sub>
                                            <m:r>
                                              <m:t xml:space="preserve">i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m:t xml:space="preserve"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m:t xml:space="preserve">kT</m:t>
                                </m:r>
                              </m:den>
                            </m:f>
                          </m:sup>
                        </m:sSup>
                      </m:e>
                    </m:d>
                  </m:oMath>
                </a14:m>
              </a:p>
            </p:txBody>
          </p:sp>
        </mc:Choice>
        <mc:Fallback/>
      </mc:AlternateContent>
      <p:sp>
        <p:nvSpPr>
          <p:cNvPr id="266" name="CustomShape 8"/>
          <p:cNvSpPr/>
          <p:nvPr/>
        </p:nvSpPr>
        <p:spPr>
          <a:xfrm>
            <a:off x="505440" y="5122080"/>
            <a:ext cx="818064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Kumar et al. J. Comput. Chem. 1992, 13, 1011; Roux, Comput. Phys. Comm. 1995, 91, 275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43" dur="indefinite" restart="never" nodeType="tmRoot">
          <p:childTnLst>
            <p:seq>
              <p:cTn id="344" dur="indefinite" nodeType="mainSeq">
                <p:childTnLst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504000" y="226080"/>
            <a:ext cx="9069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1" name="CustomShape 2"/>
          <p:cNvSpPr/>
          <p:nvPr/>
        </p:nvSpPr>
        <p:spPr>
          <a:xfrm>
            <a:off x="504000" y="1326600"/>
            <a:ext cx="9069120" cy="328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2" name="CustomShape 3"/>
          <p:cNvSpPr/>
          <p:nvPr/>
        </p:nvSpPr>
        <p:spPr>
          <a:xfrm>
            <a:off x="504000" y="226080"/>
            <a:ext cx="9069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Introduction to Our Group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83" name="CustomShape 4"/>
          <p:cNvSpPr/>
          <p:nvPr/>
        </p:nvSpPr>
        <p:spPr>
          <a:xfrm>
            <a:off x="5754960" y="4023360"/>
            <a:ext cx="3936960" cy="1370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RowleyGroup@CarletonU</a:t>
            </a:r>
            <a:endParaRPr b="0" lang="en-US" sz="24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rowleygroup.net</a:t>
            </a:r>
            <a:endParaRPr b="0" lang="en-US" sz="24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@zeldery2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</p:txBody>
      </p:sp>
      <p:pic>
        <p:nvPicPr>
          <p:cNvPr id="84" name="" descr=""/>
          <p:cNvPicPr/>
          <p:nvPr/>
        </p:nvPicPr>
        <p:blipFill>
          <a:blip r:embed="rId1"/>
          <a:stretch/>
        </p:blipFill>
        <p:spPr>
          <a:xfrm>
            <a:off x="6492240" y="1188720"/>
            <a:ext cx="3250080" cy="2437200"/>
          </a:xfrm>
          <a:prstGeom prst="rect">
            <a:avLst/>
          </a:prstGeom>
          <a:ln>
            <a:noFill/>
          </a:ln>
        </p:spPr>
      </p:pic>
      <p:sp>
        <p:nvSpPr>
          <p:cNvPr id="85" name="CustomShape 5"/>
          <p:cNvSpPr/>
          <p:nvPr/>
        </p:nvSpPr>
        <p:spPr>
          <a:xfrm>
            <a:off x="9418320" y="5212080"/>
            <a:ext cx="45504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222C89ED-E5B0-4093-AE72-FAB65D14891F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pic>
        <p:nvPicPr>
          <p:cNvPr id="86" name="" descr=""/>
          <p:cNvPicPr/>
          <p:nvPr/>
        </p:nvPicPr>
        <p:blipFill>
          <a:blip r:embed="rId2"/>
          <a:stretch/>
        </p:blipFill>
        <p:spPr>
          <a:xfrm>
            <a:off x="3795840" y="3413520"/>
            <a:ext cx="2147040" cy="1889280"/>
          </a:xfrm>
          <a:prstGeom prst="rect">
            <a:avLst/>
          </a:prstGeom>
          <a:ln>
            <a:noFill/>
          </a:ln>
        </p:spPr>
      </p:pic>
      <p:pic>
        <p:nvPicPr>
          <p:cNvPr id="87" name="" descr=""/>
          <p:cNvPicPr/>
          <p:nvPr/>
        </p:nvPicPr>
        <p:blipFill>
          <a:blip r:embed="rId3"/>
          <a:stretch/>
        </p:blipFill>
        <p:spPr>
          <a:xfrm>
            <a:off x="3749040" y="1170720"/>
            <a:ext cx="2102400" cy="2102400"/>
          </a:xfrm>
          <a:prstGeom prst="rect">
            <a:avLst/>
          </a:prstGeom>
          <a:ln>
            <a:noFill/>
          </a:ln>
        </p:spPr>
      </p:pic>
      <p:pic>
        <p:nvPicPr>
          <p:cNvPr id="88" name="" descr=""/>
          <p:cNvPicPr/>
          <p:nvPr/>
        </p:nvPicPr>
        <p:blipFill>
          <a:blip r:embed="rId4"/>
          <a:stretch/>
        </p:blipFill>
        <p:spPr>
          <a:xfrm>
            <a:off x="274320" y="1554840"/>
            <a:ext cx="2787480" cy="3473640"/>
          </a:xfrm>
          <a:prstGeom prst="rect">
            <a:avLst/>
          </a:prstGeom>
          <a:ln>
            <a:noFill/>
          </a:ln>
        </p:spPr>
      </p:pic>
      <p:pic>
        <p:nvPicPr>
          <p:cNvPr id="89" name="" descr=""/>
          <p:cNvPicPr/>
          <p:nvPr/>
        </p:nvPicPr>
        <p:blipFill>
          <a:blip r:embed="rId5"/>
          <a:stretch/>
        </p:blipFill>
        <p:spPr>
          <a:xfrm>
            <a:off x="7705800" y="4779360"/>
            <a:ext cx="523080" cy="432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stomShape 1"/>
          <p:cNvSpPr/>
          <p:nvPr/>
        </p:nvSpPr>
        <p:spPr>
          <a:xfrm>
            <a:off x="504000" y="226080"/>
            <a:ext cx="9069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CustomShape 2"/>
          <p:cNvSpPr/>
          <p:nvPr/>
        </p:nvSpPr>
        <p:spPr>
          <a:xfrm>
            <a:off x="504000" y="1326600"/>
            <a:ext cx="9069120" cy="328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9" name="CustomShape 3"/>
          <p:cNvSpPr/>
          <p:nvPr/>
        </p:nvSpPr>
        <p:spPr>
          <a:xfrm>
            <a:off x="504000" y="226080"/>
            <a:ext cx="9069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What the files actually look like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70" name="CustomShape 4"/>
          <p:cNvSpPr/>
          <p:nvPr/>
        </p:nvSpPr>
        <p:spPr>
          <a:xfrm>
            <a:off x="9418320" y="5212080"/>
            <a:ext cx="45504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9987221C-98D9-4D1E-9A01-1114514E5F4C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pic>
        <p:nvPicPr>
          <p:cNvPr id="271" name="" descr=""/>
          <p:cNvPicPr/>
          <p:nvPr/>
        </p:nvPicPr>
        <p:blipFill>
          <a:blip r:embed="rId1"/>
          <a:srcRect l="1062" t="0" r="0" b="0"/>
          <a:stretch/>
        </p:blipFill>
        <p:spPr>
          <a:xfrm>
            <a:off x="731520" y="1188720"/>
            <a:ext cx="3291120" cy="4129920"/>
          </a:xfrm>
          <a:prstGeom prst="rect">
            <a:avLst/>
          </a:prstGeom>
          <a:ln>
            <a:noFill/>
          </a:ln>
        </p:spPr>
      </p:pic>
      <p:pic>
        <p:nvPicPr>
          <p:cNvPr id="272" name="" descr=""/>
          <p:cNvPicPr/>
          <p:nvPr/>
        </p:nvPicPr>
        <p:blipFill>
          <a:blip r:embed="rId2"/>
          <a:srcRect l="516" t="0" r="0" b="0"/>
          <a:stretch/>
        </p:blipFill>
        <p:spPr>
          <a:xfrm>
            <a:off x="4572000" y="1137240"/>
            <a:ext cx="4754160" cy="4257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CustomShape 1"/>
          <p:cNvSpPr/>
          <p:nvPr/>
        </p:nvSpPr>
        <p:spPr>
          <a:xfrm>
            <a:off x="504000" y="226080"/>
            <a:ext cx="9069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4" name="CustomShape 2"/>
          <p:cNvSpPr/>
          <p:nvPr/>
        </p:nvSpPr>
        <p:spPr>
          <a:xfrm>
            <a:off x="504000" y="226080"/>
            <a:ext cx="9069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Conclusions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75" name="CustomShape 3"/>
          <p:cNvSpPr/>
          <p:nvPr/>
        </p:nvSpPr>
        <p:spPr>
          <a:xfrm>
            <a:off x="9418320" y="5212080"/>
            <a:ext cx="45504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1090ACEF-8ED6-47F2-8C96-A1A61853CBFC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pic>
        <p:nvPicPr>
          <p:cNvPr id="276" name="" descr=""/>
          <p:cNvPicPr/>
          <p:nvPr/>
        </p:nvPicPr>
        <p:blipFill>
          <a:blip r:embed="rId1"/>
          <a:stretch/>
        </p:blipFill>
        <p:spPr>
          <a:xfrm>
            <a:off x="1280160" y="2926080"/>
            <a:ext cx="7954920" cy="1699200"/>
          </a:xfrm>
          <a:prstGeom prst="rect">
            <a:avLst/>
          </a:prstGeom>
          <a:ln>
            <a:noFill/>
          </a:ln>
        </p:spPr>
      </p:pic>
      <p:sp>
        <p:nvSpPr>
          <p:cNvPr id="277" name="CustomShape 4"/>
          <p:cNvSpPr/>
          <p:nvPr/>
        </p:nvSpPr>
        <p:spPr>
          <a:xfrm>
            <a:off x="504000" y="1097280"/>
            <a:ext cx="9005400" cy="287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PMF is: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+ a powerful method to get energy profile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+ related to the free energy of the system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+ measured by getting the distribution of values in simulation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+ need enhanced sampling and data analysis to use efficiently.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</p:txBody>
      </p:sp>
      <p:pic>
        <p:nvPicPr>
          <p:cNvPr id="278" name="" descr=""/>
          <p:cNvPicPr/>
          <p:nvPr/>
        </p:nvPicPr>
        <p:blipFill>
          <a:blip r:embed="rId2"/>
          <a:srcRect l="0" t="51950" r="0" b="4381"/>
          <a:stretch/>
        </p:blipFill>
        <p:spPr>
          <a:xfrm>
            <a:off x="3398760" y="4572360"/>
            <a:ext cx="3276000" cy="913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57" dur="indefinite" restart="never" nodeType="tmRoot">
          <p:childTnLst>
            <p:seq>
              <p:cTn id="358" dur="indefinite" nodeType="mainSeq">
                <p:childTnLst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ustomShape 1"/>
          <p:cNvSpPr/>
          <p:nvPr/>
        </p:nvSpPr>
        <p:spPr>
          <a:xfrm>
            <a:off x="504000" y="226080"/>
            <a:ext cx="9069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0" name="CustomShape 2"/>
          <p:cNvSpPr/>
          <p:nvPr/>
        </p:nvSpPr>
        <p:spPr>
          <a:xfrm>
            <a:off x="504000" y="1326600"/>
            <a:ext cx="9069120" cy="328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1" name="CustomShape 3"/>
          <p:cNvSpPr/>
          <p:nvPr/>
        </p:nvSpPr>
        <p:spPr>
          <a:xfrm>
            <a:off x="9418320" y="5212080"/>
            <a:ext cx="45504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D4889295-5641-4604-BB2C-DA4ADB243297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pic>
        <p:nvPicPr>
          <p:cNvPr id="282" name="" descr=""/>
          <p:cNvPicPr/>
          <p:nvPr/>
        </p:nvPicPr>
        <p:blipFill>
          <a:blip r:embed="rId1"/>
          <a:srcRect l="8317" t="8473" r="16394" b="1338"/>
          <a:stretch/>
        </p:blipFill>
        <p:spPr>
          <a:xfrm>
            <a:off x="4846320" y="1463040"/>
            <a:ext cx="4846320" cy="2802600"/>
          </a:xfrm>
          <a:prstGeom prst="rect">
            <a:avLst/>
          </a:prstGeom>
          <a:ln>
            <a:noFill/>
          </a:ln>
        </p:spPr>
      </p:pic>
      <p:pic>
        <p:nvPicPr>
          <p:cNvPr id="283" name="" descr=""/>
          <p:cNvPicPr/>
          <p:nvPr/>
        </p:nvPicPr>
        <p:blipFill>
          <a:blip r:embed="rId2"/>
          <a:srcRect l="8257" t="8231" r="14110" b="4322"/>
          <a:stretch/>
        </p:blipFill>
        <p:spPr>
          <a:xfrm>
            <a:off x="365760" y="1262880"/>
            <a:ext cx="4297680" cy="3217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504000" y="226080"/>
            <a:ext cx="9069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1" name="CustomShape 2"/>
          <p:cNvSpPr/>
          <p:nvPr/>
        </p:nvSpPr>
        <p:spPr>
          <a:xfrm>
            <a:off x="504000" y="1326600"/>
            <a:ext cx="9069120" cy="328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2" name="CustomShape 3"/>
          <p:cNvSpPr/>
          <p:nvPr/>
        </p:nvSpPr>
        <p:spPr>
          <a:xfrm>
            <a:off x="504000" y="226080"/>
            <a:ext cx="9069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Ion Channel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93" name="CustomShape 4"/>
          <p:cNvSpPr/>
          <p:nvPr/>
        </p:nvSpPr>
        <p:spPr>
          <a:xfrm>
            <a:off x="504000" y="1326600"/>
            <a:ext cx="5346000" cy="328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A protein structure on the membrane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Allow ion going through selectively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94" name="CustomShape 5"/>
          <p:cNvSpPr/>
          <p:nvPr/>
        </p:nvSpPr>
        <p:spPr>
          <a:xfrm>
            <a:off x="9418320" y="5212080"/>
            <a:ext cx="45504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742391F1-0512-4073-84AC-F8122AE42528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pic>
        <p:nvPicPr>
          <p:cNvPr id="95" name="" descr=""/>
          <p:cNvPicPr/>
          <p:nvPr/>
        </p:nvPicPr>
        <p:blipFill>
          <a:blip r:embed="rId1"/>
          <a:srcRect l="29219" t="12169" r="28098" b="12016"/>
          <a:stretch/>
        </p:blipFill>
        <p:spPr>
          <a:xfrm>
            <a:off x="5578560" y="1371600"/>
            <a:ext cx="3930120" cy="3694320"/>
          </a:xfrm>
          <a:prstGeom prst="rect">
            <a:avLst/>
          </a:prstGeom>
          <a:ln>
            <a:noFill/>
          </a:ln>
        </p:spPr>
      </p:pic>
      <p:pic>
        <p:nvPicPr>
          <p:cNvPr id="96" name="" descr=""/>
          <p:cNvPicPr/>
          <p:nvPr/>
        </p:nvPicPr>
        <p:blipFill>
          <a:blip r:embed="rId2"/>
          <a:stretch/>
        </p:blipFill>
        <p:spPr>
          <a:xfrm>
            <a:off x="822960" y="2468880"/>
            <a:ext cx="3656880" cy="2345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ustomShape 1"/>
          <p:cNvSpPr/>
          <p:nvPr/>
        </p:nvSpPr>
        <p:spPr>
          <a:xfrm>
            <a:off x="504000" y="226080"/>
            <a:ext cx="9069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8" name="CustomShape 2"/>
          <p:cNvSpPr/>
          <p:nvPr/>
        </p:nvSpPr>
        <p:spPr>
          <a:xfrm>
            <a:off x="504000" y="1326600"/>
            <a:ext cx="9069120" cy="328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9" name="CustomShape 3"/>
          <p:cNvSpPr/>
          <p:nvPr/>
        </p:nvSpPr>
        <p:spPr>
          <a:xfrm>
            <a:off x="504000" y="226080"/>
            <a:ext cx="9069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Energy Profile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00" name="CustomShape 4"/>
          <p:cNvSpPr/>
          <p:nvPr/>
        </p:nvSpPr>
        <p:spPr>
          <a:xfrm>
            <a:off x="9418320" y="5212080"/>
            <a:ext cx="45504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EDFA21BD-24FC-48E9-89FF-C9A4A2409A65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pic>
        <p:nvPicPr>
          <p:cNvPr id="101" name="" descr=""/>
          <p:cNvPicPr/>
          <p:nvPr/>
        </p:nvPicPr>
        <p:blipFill>
          <a:blip r:embed="rId1"/>
          <a:srcRect l="29219" t="12169" r="28098" b="12016"/>
          <a:stretch/>
        </p:blipFill>
        <p:spPr>
          <a:xfrm>
            <a:off x="298080" y="1263960"/>
            <a:ext cx="3906000" cy="3671640"/>
          </a:xfrm>
          <a:prstGeom prst="rect">
            <a:avLst/>
          </a:prstGeom>
          <a:ln>
            <a:noFill/>
          </a:ln>
        </p:spPr>
      </p:pic>
      <p:pic>
        <p:nvPicPr>
          <p:cNvPr id="102" name="" descr=""/>
          <p:cNvPicPr/>
          <p:nvPr/>
        </p:nvPicPr>
        <p:blipFill>
          <a:blip r:embed="rId2"/>
          <a:srcRect l="15818" t="11282" r="29972" b="27402"/>
          <a:stretch/>
        </p:blipFill>
        <p:spPr>
          <a:xfrm>
            <a:off x="3931920" y="1371600"/>
            <a:ext cx="2558160" cy="1735200"/>
          </a:xfrm>
          <a:prstGeom prst="rect">
            <a:avLst/>
          </a:prstGeom>
          <a:ln>
            <a:noFill/>
          </a:ln>
        </p:spPr>
      </p:pic>
      <p:pic>
        <p:nvPicPr>
          <p:cNvPr id="103" name="" descr=""/>
          <p:cNvPicPr/>
          <p:nvPr/>
        </p:nvPicPr>
        <p:blipFill>
          <a:blip r:embed="rId3"/>
          <a:srcRect l="14854" t="9669" r="30940" b="27402"/>
          <a:stretch/>
        </p:blipFill>
        <p:spPr>
          <a:xfrm>
            <a:off x="6766560" y="1326600"/>
            <a:ext cx="2558160" cy="1780920"/>
          </a:xfrm>
          <a:prstGeom prst="rect">
            <a:avLst/>
          </a:prstGeom>
          <a:ln>
            <a:noFill/>
          </a:ln>
        </p:spPr>
      </p:pic>
      <p:pic>
        <p:nvPicPr>
          <p:cNvPr id="104" name="" descr=""/>
          <p:cNvPicPr/>
          <p:nvPr/>
        </p:nvPicPr>
        <p:blipFill>
          <a:blip r:embed="rId4"/>
          <a:srcRect l="15474" t="11282" r="31280" b="27402"/>
          <a:stretch/>
        </p:blipFill>
        <p:spPr>
          <a:xfrm>
            <a:off x="4937760" y="3275280"/>
            <a:ext cx="3198240" cy="2208960"/>
          </a:xfrm>
          <a:prstGeom prst="rect">
            <a:avLst/>
          </a:prstGeom>
          <a:ln>
            <a:noFill/>
          </a:ln>
        </p:spPr>
      </p:pic>
      <p:sp>
        <p:nvSpPr>
          <p:cNvPr id="105" name="Line 5"/>
          <p:cNvSpPr/>
          <p:nvPr/>
        </p:nvSpPr>
        <p:spPr>
          <a:xfrm>
            <a:off x="2103120" y="1171800"/>
            <a:ext cx="91440" cy="3442320"/>
          </a:xfrm>
          <a:prstGeom prst="line">
            <a:avLst/>
          </a:prstGeom>
          <a:ln w="19080">
            <a:solidFill>
              <a:srgbClr val="ffd428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504000" y="226080"/>
            <a:ext cx="9069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7" name="CustomShape 2"/>
          <p:cNvSpPr/>
          <p:nvPr/>
        </p:nvSpPr>
        <p:spPr>
          <a:xfrm>
            <a:off x="504000" y="1326600"/>
            <a:ext cx="9069120" cy="328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8" name="CustomShape 3"/>
          <p:cNvSpPr/>
          <p:nvPr/>
        </p:nvSpPr>
        <p:spPr>
          <a:xfrm>
            <a:off x="504000" y="226080"/>
            <a:ext cx="9069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Direct Approach - Scanning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09" name="CustomShape 4"/>
          <p:cNvSpPr/>
          <p:nvPr/>
        </p:nvSpPr>
        <p:spPr>
          <a:xfrm>
            <a:off x="9418320" y="5212080"/>
            <a:ext cx="45504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5F2FF6FA-53F6-4ED5-93E8-78CC9E9CC499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pic>
        <p:nvPicPr>
          <p:cNvPr id="110" name="" descr=""/>
          <p:cNvPicPr/>
          <p:nvPr/>
        </p:nvPicPr>
        <p:blipFill>
          <a:blip r:embed="rId1"/>
          <a:srcRect l="29219" t="12169" r="28098" b="12016"/>
          <a:stretch/>
        </p:blipFill>
        <p:spPr>
          <a:xfrm>
            <a:off x="457200" y="1172160"/>
            <a:ext cx="3906000" cy="3671640"/>
          </a:xfrm>
          <a:prstGeom prst="rect">
            <a:avLst/>
          </a:prstGeom>
          <a:ln>
            <a:noFill/>
          </a:ln>
        </p:spPr>
      </p:pic>
      <p:pic>
        <p:nvPicPr>
          <p:cNvPr id="111" name="" descr=""/>
          <p:cNvPicPr/>
          <p:nvPr/>
        </p:nvPicPr>
        <p:blipFill>
          <a:blip r:embed="rId2"/>
          <a:srcRect l="15818" t="11282" r="29972" b="27402"/>
          <a:stretch/>
        </p:blipFill>
        <p:spPr>
          <a:xfrm>
            <a:off x="4764600" y="1172160"/>
            <a:ext cx="3097080" cy="2100960"/>
          </a:xfrm>
          <a:prstGeom prst="rect">
            <a:avLst/>
          </a:prstGeom>
          <a:ln>
            <a:noFill/>
          </a:ln>
        </p:spPr>
      </p:pic>
      <p:sp>
        <p:nvSpPr>
          <p:cNvPr id="112" name="Line 5"/>
          <p:cNvSpPr/>
          <p:nvPr/>
        </p:nvSpPr>
        <p:spPr>
          <a:xfrm flipH="1" flipV="1">
            <a:off x="2194560" y="1554480"/>
            <a:ext cx="3017520" cy="1463040"/>
          </a:xfrm>
          <a:prstGeom prst="line">
            <a:avLst/>
          </a:prstGeom>
          <a:ln w="29160">
            <a:solidFill>
              <a:srgbClr val="ff383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3" name="Line 6"/>
          <p:cNvSpPr/>
          <p:nvPr/>
        </p:nvSpPr>
        <p:spPr>
          <a:xfrm flipH="1" flipV="1">
            <a:off x="2194560" y="2286000"/>
            <a:ext cx="3657600" cy="274320"/>
          </a:xfrm>
          <a:prstGeom prst="line">
            <a:avLst/>
          </a:prstGeom>
          <a:ln w="29160">
            <a:solidFill>
              <a:srgbClr val="ff383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4" name="Line 7"/>
          <p:cNvSpPr/>
          <p:nvPr/>
        </p:nvSpPr>
        <p:spPr>
          <a:xfrm flipH="1">
            <a:off x="2286000" y="2377440"/>
            <a:ext cx="4846320" cy="1188720"/>
          </a:xfrm>
          <a:prstGeom prst="line">
            <a:avLst/>
          </a:prstGeom>
          <a:ln w="29160">
            <a:solidFill>
              <a:srgbClr val="ff383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5" name="CustomShape 8"/>
          <p:cNvSpPr/>
          <p:nvPr/>
        </p:nvSpPr>
        <p:spPr>
          <a:xfrm>
            <a:off x="4663440" y="3566160"/>
            <a:ext cx="4752720" cy="72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Ignore the flexibility of the protein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16" name="CustomShape 9"/>
          <p:cNvSpPr/>
          <p:nvPr/>
        </p:nvSpPr>
        <p:spPr>
          <a:xfrm>
            <a:off x="4663440" y="4252680"/>
            <a:ext cx="5027040" cy="77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Ignore the decrease in entropy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17" name="Line 10"/>
          <p:cNvSpPr/>
          <p:nvPr/>
        </p:nvSpPr>
        <p:spPr>
          <a:xfrm>
            <a:off x="2194560" y="1172160"/>
            <a:ext cx="91440" cy="3442320"/>
          </a:xfrm>
          <a:prstGeom prst="line">
            <a:avLst/>
          </a:prstGeom>
          <a:ln w="19080">
            <a:solidFill>
              <a:srgbClr val="ffd428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" dur="indefinite" restart="never" nodeType="tmRoot">
          <p:childTnLst>
            <p:seq>
              <p:cTn id="22" dur="indefinite" nodeType="mainSeq"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504000" y="226080"/>
            <a:ext cx="9069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9" name="CustomShape 2"/>
          <p:cNvSpPr/>
          <p:nvPr/>
        </p:nvSpPr>
        <p:spPr>
          <a:xfrm>
            <a:off x="504000" y="226080"/>
            <a:ext cx="9069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More Appropriate Approach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20" name="CustomShape 3"/>
          <p:cNvSpPr/>
          <p:nvPr/>
        </p:nvSpPr>
        <p:spPr>
          <a:xfrm>
            <a:off x="548640" y="1371600"/>
            <a:ext cx="5346000" cy="54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Energy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21" name="CustomShape 4"/>
          <p:cNvSpPr/>
          <p:nvPr/>
        </p:nvSpPr>
        <p:spPr>
          <a:xfrm>
            <a:off x="9418320" y="5212080"/>
            <a:ext cx="45504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33D32B01-5215-491D-8556-943F32184D4D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122" name="CustomShape 5"/>
          <p:cNvSpPr/>
          <p:nvPr/>
        </p:nvSpPr>
        <p:spPr>
          <a:xfrm>
            <a:off x="505080" y="2103120"/>
            <a:ext cx="5346000" cy="54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The coordinate(s)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23" name="CustomShape 6"/>
          <p:cNvSpPr/>
          <p:nvPr/>
        </p:nvSpPr>
        <p:spPr>
          <a:xfrm>
            <a:off x="505080" y="4389120"/>
            <a:ext cx="9186480" cy="73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Summary: run simulation, get the force, get its average on the desired axis, integral for the energy</a:t>
            </a:r>
            <a:endParaRPr b="0" lang="en-US" sz="24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124" name="Formula 7"/>
              <p:cNvSpPr txBox="1"/>
              <p:nvPr/>
            </p:nvSpPr>
            <p:spPr>
              <a:xfrm>
                <a:off x="2560320" y="1171080"/>
                <a:ext cx="905400" cy="4784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F</m:t>
                    </m:r>
                    <m:r>
                      <m:t xml:space="preserve">=</m:t>
                    </m:r>
                    <m:f>
                      <m:num>
                        <m:r>
                          <m:t xml:space="preserve">−</m:t>
                        </m:r>
                        <m:r>
                          <m:t xml:space="preserve">dU</m:t>
                        </m:r>
                      </m:num>
                      <m:den>
                        <m:r>
                          <m:t xml:space="preserve">dx</m:t>
                        </m:r>
                      </m:den>
                    </m:f>
                  </m:oMath>
                </a14:m>
              </a:p>
            </p:txBody>
          </p:sp>
        </mc:Choice>
        <mc:Fallback/>
      </mc:AlternateContent>
      <p:pic>
        <p:nvPicPr>
          <p:cNvPr id="125" name="" descr=""/>
          <p:cNvPicPr/>
          <p:nvPr/>
        </p:nvPicPr>
        <p:blipFill>
          <a:blip r:embed="rId1"/>
          <a:stretch/>
        </p:blipFill>
        <p:spPr>
          <a:xfrm>
            <a:off x="6766560" y="1737360"/>
            <a:ext cx="2508840" cy="1714680"/>
          </a:xfrm>
          <a:prstGeom prst="rect">
            <a:avLst/>
          </a:prstGeom>
          <a:ln>
            <a:noFill/>
          </a:ln>
        </p:spPr>
      </p:pic>
      <p:sp>
        <p:nvSpPr>
          <p:cNvPr id="126" name="CustomShape 8"/>
          <p:cNvSpPr/>
          <p:nvPr/>
        </p:nvSpPr>
        <p:spPr>
          <a:xfrm>
            <a:off x="5577840" y="1280160"/>
            <a:ext cx="2102040" cy="1553400"/>
          </a:xfrm>
          <a:custGeom>
            <a:avLst/>
            <a:gdLst/>
            <a:ahLst/>
            <a:rect l="l" t="t" r="r" b="b"/>
            <a:pathLst>
              <a:path w="153" h="132">
                <a:moveTo>
                  <a:pt x="123" y="39"/>
                </a:moveTo>
                <a:cubicBezTo>
                  <a:pt x="116" y="26"/>
                  <a:pt x="113" y="13"/>
                  <a:pt x="114" y="0"/>
                </a:cubicBezTo>
                <a:cubicBezTo>
                  <a:pt x="103" y="7"/>
                  <a:pt x="90" y="11"/>
                  <a:pt x="76" y="11"/>
                </a:cubicBezTo>
                <a:cubicBezTo>
                  <a:pt x="62" y="11"/>
                  <a:pt x="49" y="7"/>
                  <a:pt x="38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8" y="13"/>
                  <a:pt x="35" y="27"/>
                  <a:pt x="28" y="39"/>
                </a:cubicBezTo>
                <a:cubicBezTo>
                  <a:pt x="22" y="51"/>
                  <a:pt x="11" y="60"/>
                  <a:pt x="0" y="66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67"/>
                  <a:pt x="0" y="67"/>
                  <a:pt x="0" y="67"/>
                </a:cubicBezTo>
                <a:cubicBezTo>
                  <a:pt x="12" y="73"/>
                  <a:pt x="22" y="82"/>
                  <a:pt x="28" y="93"/>
                </a:cubicBezTo>
                <a:cubicBezTo>
                  <a:pt x="35" y="105"/>
                  <a:pt x="38" y="119"/>
                  <a:pt x="38" y="131"/>
                </a:cubicBezTo>
                <a:cubicBezTo>
                  <a:pt x="38" y="132"/>
                  <a:pt x="38" y="132"/>
                  <a:pt x="38" y="132"/>
                </a:cubicBezTo>
                <a:cubicBezTo>
                  <a:pt x="38" y="132"/>
                  <a:pt x="38" y="132"/>
                  <a:pt x="38" y="132"/>
                </a:cubicBezTo>
                <a:cubicBezTo>
                  <a:pt x="49" y="125"/>
                  <a:pt x="62" y="121"/>
                  <a:pt x="76" y="121"/>
                </a:cubicBezTo>
                <a:cubicBezTo>
                  <a:pt x="90" y="121"/>
                  <a:pt x="103" y="125"/>
                  <a:pt x="114" y="132"/>
                </a:cubicBezTo>
                <a:cubicBezTo>
                  <a:pt x="114" y="132"/>
                  <a:pt x="114" y="132"/>
                  <a:pt x="114" y="132"/>
                </a:cubicBezTo>
                <a:cubicBezTo>
                  <a:pt x="113" y="119"/>
                  <a:pt x="116" y="106"/>
                  <a:pt x="123" y="93"/>
                </a:cubicBezTo>
                <a:cubicBezTo>
                  <a:pt x="130" y="81"/>
                  <a:pt x="141" y="72"/>
                  <a:pt x="153" y="66"/>
                </a:cubicBezTo>
                <a:cubicBezTo>
                  <a:pt x="153" y="66"/>
                  <a:pt x="153" y="66"/>
                  <a:pt x="153" y="66"/>
                </a:cubicBezTo>
                <a:cubicBezTo>
                  <a:pt x="141" y="60"/>
                  <a:pt x="130" y="51"/>
                  <a:pt x="123" y="39"/>
                </a:cubicBezTo>
                <a:close/>
              </a:path>
            </a:pathLst>
          </a:custGeom>
          <a:solidFill>
            <a:srgbClr val="ffffa6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Force</a:t>
            </a:r>
            <a:endParaRPr b="0" lang="en-US" sz="18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127" name="Formula 9"/>
              <p:cNvSpPr txBox="1"/>
              <p:nvPr/>
            </p:nvSpPr>
            <p:spPr>
              <a:xfrm>
                <a:off x="3063600" y="2743920"/>
                <a:ext cx="1690200" cy="9126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</m:dPr>
                      <m:e>
                        <m:r>
                          <m:t xml:space="preserve">F</m:t>
                        </m:r>
                      </m:e>
                    </m:d>
                    <m:r>
                      <m:t xml:space="preserve">=</m:t>
                    </m:r>
                    <m:f>
                      <m:num>
                        <m:nary>
                          <m:naryPr>
                            <m:chr m:val="∫"/>
                            <m:subHide m:val="1"/>
                            <m:supHide m:val="1"/>
                          </m:naryPr>
                          <m:sub/>
                          <m:sup/>
                          <m:e>
                            <m:r>
                              <m:t xml:space="preserve">F</m:t>
                            </m:r>
                          </m:e>
                        </m:nary>
                        <m:sSup>
                          <m:e>
                            <m:r>
                              <m:t xml:space="preserve">e</m:t>
                            </m:r>
                          </m:e>
                          <m:sup>
                            <m:f>
                              <m:num>
                                <m:r>
                                  <m:t xml:space="preserve">−</m:t>
                                </m:r>
                                <m:r>
                                  <m:t xml:space="preserve">U</m:t>
                                </m:r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r>
                                      <m:t xml:space="preserve">x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m:t xml:space="preserve">kT</m:t>
                                </m:r>
                              </m:den>
                            </m:f>
                          </m:sup>
                        </m:sSup>
                        <m:r>
                          <m:t xml:space="preserve">dx</m:t>
                        </m:r>
                      </m:num>
                      <m:den>
                        <m:nary>
                          <m:naryPr>
                            <m:chr m:val="∫"/>
                            <m:subHide m:val="1"/>
                            <m:supHide m:val="1"/>
                          </m:naryPr>
                          <m:sub/>
                          <m:sup/>
                          <m:e>
                            <m:sSup>
                              <m:e>
                                <m:r>
                                  <m:t xml:space="preserve">e</m:t>
                                </m:r>
                              </m:e>
                              <m:sup>
                                <m:f>
                                  <m:num>
                                    <m:r>
                                      <m:t xml:space="preserve">−</m:t>
                                    </m:r>
                                    <m:r>
                                      <m:t xml:space="preserve">U</m:t>
                                    </m:r>
                                    <m:d>
                                      <m:dPr>
                                        <m:begChr m:val="("/>
                                        <m:endChr m:val=")"/>
                                      </m:dPr>
                                      <m:e>
                                        <m:r>
                                          <m:t xml:space="preserve">x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m:t xml:space="preserve">kT</m:t>
                                    </m:r>
                                  </m:den>
                                </m:f>
                              </m:sup>
                            </m:sSup>
                          </m:e>
                        </m:nary>
                        <m:r>
                          <m:t xml:space="preserve">dx</m:t>
                        </m:r>
                      </m:den>
                    </m:f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128" name="Formula 10"/>
              <p:cNvSpPr txBox="1"/>
              <p:nvPr/>
            </p:nvSpPr>
            <p:spPr>
              <a:xfrm>
                <a:off x="3391200" y="2011680"/>
                <a:ext cx="905400" cy="4784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F</m:t>
                    </m:r>
                    <m:r>
                      <m:t xml:space="preserve">=</m:t>
                    </m:r>
                    <m:f>
                      <m:num>
                        <m:r>
                          <m:t xml:space="preserve">−</m:t>
                        </m:r>
                        <m:r>
                          <m:t xml:space="preserve">dU</m:t>
                        </m:r>
                      </m:num>
                      <m:den>
                        <m:r>
                          <m:t xml:space="preserve">dx</m:t>
                        </m:r>
                      </m:den>
                    </m:f>
                  </m:oMath>
                </a14:m>
              </a:p>
            </p:txBody>
          </p:sp>
        </mc:Choice>
        <mc:Fallback/>
      </mc:AlternateContent>
      <p:sp>
        <p:nvSpPr>
          <p:cNvPr id="129" name="CustomShape 11"/>
          <p:cNvSpPr/>
          <p:nvPr/>
        </p:nvSpPr>
        <p:spPr>
          <a:xfrm>
            <a:off x="505080" y="3017520"/>
            <a:ext cx="5346000" cy="54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The ensemble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3" dur="indefinite" restart="never" nodeType="tmRoot">
          <p:childTnLst>
            <p:seq>
              <p:cTn id="44" dur="indefinite" nodeType="mainSeq">
                <p:childTnLst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504000" y="226080"/>
            <a:ext cx="9069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CustomShape 2"/>
          <p:cNvSpPr/>
          <p:nvPr/>
        </p:nvSpPr>
        <p:spPr>
          <a:xfrm>
            <a:off x="504000" y="1326600"/>
            <a:ext cx="9069120" cy="328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CustomShape 3"/>
          <p:cNvSpPr/>
          <p:nvPr/>
        </p:nvSpPr>
        <p:spPr>
          <a:xfrm>
            <a:off x="504000" y="226080"/>
            <a:ext cx="9069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Alternative Approach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33" name="CustomShape 4"/>
          <p:cNvSpPr/>
          <p:nvPr/>
        </p:nvSpPr>
        <p:spPr>
          <a:xfrm>
            <a:off x="6492240" y="3474720"/>
            <a:ext cx="3199680" cy="201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Summary: Run simulation, collect the coordinate, build the histogram, reconstruct energy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34" name="CustomShape 5"/>
          <p:cNvSpPr/>
          <p:nvPr/>
        </p:nvSpPr>
        <p:spPr>
          <a:xfrm>
            <a:off x="9418320" y="5212080"/>
            <a:ext cx="45504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B889DF79-354E-4C2B-9239-0508F72ED73A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pic>
        <p:nvPicPr>
          <p:cNvPr id="135" name="" descr=""/>
          <p:cNvPicPr/>
          <p:nvPr/>
        </p:nvPicPr>
        <p:blipFill>
          <a:blip r:embed="rId1"/>
          <a:srcRect l="29219" t="12169" r="28098" b="12016"/>
          <a:stretch/>
        </p:blipFill>
        <p:spPr>
          <a:xfrm>
            <a:off x="365760" y="1059840"/>
            <a:ext cx="3382560" cy="3179520"/>
          </a:xfrm>
          <a:prstGeom prst="rect">
            <a:avLst/>
          </a:prstGeom>
          <a:ln>
            <a:noFill/>
          </a:ln>
        </p:spPr>
      </p:pic>
      <p:pic>
        <p:nvPicPr>
          <p:cNvPr id="136" name="" descr=""/>
          <p:cNvPicPr/>
          <p:nvPr/>
        </p:nvPicPr>
        <p:blipFill>
          <a:blip r:embed="rId2"/>
          <a:srcRect l="24522" t="11301" r="29020" b="25802"/>
          <a:stretch/>
        </p:blipFill>
        <p:spPr>
          <a:xfrm>
            <a:off x="3904200" y="1189080"/>
            <a:ext cx="2587320" cy="2102040"/>
          </a:xfrm>
          <a:prstGeom prst="rect">
            <a:avLst/>
          </a:prstGeom>
          <a:ln>
            <a:noFill/>
          </a:ln>
        </p:spPr>
      </p:pic>
      <p:pic>
        <p:nvPicPr>
          <p:cNvPr id="137" name="" descr=""/>
          <p:cNvPicPr/>
          <p:nvPr/>
        </p:nvPicPr>
        <p:blipFill>
          <a:blip r:embed="rId3"/>
          <a:srcRect l="25146" t="8076" r="30327" b="27402"/>
          <a:stretch/>
        </p:blipFill>
        <p:spPr>
          <a:xfrm>
            <a:off x="7104600" y="1188720"/>
            <a:ext cx="2313000" cy="2010960"/>
          </a:xfrm>
          <a:prstGeom prst="rect">
            <a:avLst/>
          </a:prstGeom>
          <a:ln>
            <a:noFill/>
          </a:ln>
        </p:spPr>
      </p:pic>
      <mc:AlternateContent>
        <mc:Choice xmlns:a14="http://schemas.microsoft.com/office/drawing/2010/main" Requires="a14">
          <p:sp>
            <p:nvSpPr>
              <p:cNvPr id="138" name="Formula 6"/>
              <p:cNvSpPr txBox="1"/>
              <p:nvPr/>
            </p:nvSpPr>
            <p:spPr>
              <a:xfrm>
                <a:off x="6017760" y="1371600"/>
                <a:ext cx="748080" cy="3873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P</m:t>
                    </m:r>
                    <m:r>
                      <m:t xml:space="preserve">∼</m:t>
                    </m:r>
                    <m:sSup>
                      <m:e>
                        <m:r>
                          <m:t xml:space="preserve">e</m:t>
                        </m:r>
                      </m:e>
                      <m:sup>
                        <m:f>
                          <m:num>
                            <m:r>
                              <m:t xml:space="preserve">−</m:t>
                            </m:r>
                            <m:r>
                              <m:t xml:space="preserve">U</m:t>
                            </m:r>
                          </m:num>
                          <m:den>
                            <m:r>
                              <m:t xml:space="preserve">kT</m:t>
                            </m:r>
                          </m:den>
                        </m:f>
                      </m:sup>
                    </m:sSup>
                  </m:oMath>
                </a14:m>
              </a:p>
            </p:txBody>
          </p:sp>
        </mc:Choice>
        <mc:Fallback/>
      </mc:AlternateContent>
      <p:pic>
        <p:nvPicPr>
          <p:cNvPr id="139" name="" descr=""/>
          <p:cNvPicPr/>
          <p:nvPr/>
        </p:nvPicPr>
        <p:blipFill>
          <a:blip r:embed="rId4"/>
          <a:srcRect l="25146" t="8101" r="29364" b="28989"/>
          <a:stretch/>
        </p:blipFill>
        <p:spPr>
          <a:xfrm>
            <a:off x="3931920" y="3383280"/>
            <a:ext cx="2468160" cy="2047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7" dur="indefinite" restart="never" nodeType="tmRoot">
          <p:childTnLst>
            <p:seq>
              <p:cTn id="78" dur="indefinite" nodeType="mainSeq">
                <p:childTnLst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1"/>
          <p:cNvSpPr/>
          <p:nvPr/>
        </p:nvSpPr>
        <p:spPr>
          <a:xfrm>
            <a:off x="504000" y="226080"/>
            <a:ext cx="9069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1" name="CustomShape 2"/>
          <p:cNvSpPr/>
          <p:nvPr/>
        </p:nvSpPr>
        <p:spPr>
          <a:xfrm>
            <a:off x="504000" y="1326600"/>
            <a:ext cx="9069120" cy="328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2" name="CustomShape 3"/>
          <p:cNvSpPr/>
          <p:nvPr/>
        </p:nvSpPr>
        <p:spPr>
          <a:xfrm>
            <a:off x="548640" y="2072880"/>
            <a:ext cx="9069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It’s the same thing.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43" name="CustomShape 4"/>
          <p:cNvSpPr/>
          <p:nvPr/>
        </p:nvSpPr>
        <p:spPr>
          <a:xfrm>
            <a:off x="1280160" y="3474720"/>
            <a:ext cx="8046000" cy="1828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The first approach energy is related to free energy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The first approach is equivalent with the second approach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44" name="CustomShape 5"/>
          <p:cNvSpPr/>
          <p:nvPr/>
        </p:nvSpPr>
        <p:spPr>
          <a:xfrm>
            <a:off x="9418320" y="5212080"/>
            <a:ext cx="45504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4A677EAA-134F-4E42-BFE5-8D33F7F6054F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7" dur="indefinite" restart="never" nodeType="tmRoot">
          <p:childTnLst>
            <p:seq>
              <p:cTn id="98" dur="indefinite" nodeType="mainSeq">
                <p:childTnLst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504000" y="226080"/>
            <a:ext cx="9069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6" name="CustomShape 2"/>
          <p:cNvSpPr/>
          <p:nvPr/>
        </p:nvSpPr>
        <p:spPr>
          <a:xfrm>
            <a:off x="504000" y="1326600"/>
            <a:ext cx="9069120" cy="328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7" name="CustomShape 3"/>
          <p:cNvSpPr/>
          <p:nvPr/>
        </p:nvSpPr>
        <p:spPr>
          <a:xfrm>
            <a:off x="504000" y="226080"/>
            <a:ext cx="9069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Mathematical Proof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48" name="CustomShape 4"/>
          <p:cNvSpPr/>
          <p:nvPr/>
        </p:nvSpPr>
        <p:spPr>
          <a:xfrm>
            <a:off x="9418320" y="5212080"/>
            <a:ext cx="45504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2881E9A9-A0F3-499F-9E2E-0332C7CD49D1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149" name="Formula 5"/>
              <p:cNvSpPr txBox="1"/>
              <p:nvPr/>
            </p:nvSpPr>
            <p:spPr>
              <a:xfrm>
                <a:off x="1417680" y="1646640"/>
                <a:ext cx="1690200" cy="9126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</m:dPr>
                      <m:e>
                        <m:r>
                          <m:t xml:space="preserve">F</m:t>
                        </m:r>
                      </m:e>
                    </m:d>
                    <m:r>
                      <m:t xml:space="preserve">=</m:t>
                    </m:r>
                    <m:f>
                      <m:num>
                        <m:nary>
                          <m:naryPr>
                            <m:chr m:val="∫"/>
                            <m:subHide m:val="1"/>
                            <m:supHide m:val="1"/>
                          </m:naryPr>
                          <m:sub/>
                          <m:sup/>
                          <m:e>
                            <m:r>
                              <m:t xml:space="preserve">F</m:t>
                            </m:r>
                          </m:e>
                        </m:nary>
                        <m:sSup>
                          <m:e>
                            <m:r>
                              <m:t xml:space="preserve">e</m:t>
                            </m:r>
                          </m:e>
                          <m:sup>
                            <m:f>
                              <m:num>
                                <m:r>
                                  <m:t xml:space="preserve">−</m:t>
                                </m:r>
                                <m:r>
                                  <m:t xml:space="preserve">U</m:t>
                                </m:r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r>
                                      <m:t xml:space="preserve">x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m:t xml:space="preserve">kT</m:t>
                                </m:r>
                              </m:den>
                            </m:f>
                          </m:sup>
                        </m:sSup>
                        <m:r>
                          <m:t xml:space="preserve">dx</m:t>
                        </m:r>
                      </m:num>
                      <m:den>
                        <m:nary>
                          <m:naryPr>
                            <m:chr m:val="∫"/>
                            <m:subHide m:val="1"/>
                            <m:supHide m:val="1"/>
                          </m:naryPr>
                          <m:sub/>
                          <m:sup/>
                          <m:e>
                            <m:sSup>
                              <m:e>
                                <m:r>
                                  <m:t xml:space="preserve">e</m:t>
                                </m:r>
                              </m:e>
                              <m:sup>
                                <m:f>
                                  <m:num>
                                    <m:r>
                                      <m:t xml:space="preserve">−</m:t>
                                    </m:r>
                                    <m:r>
                                      <m:t xml:space="preserve">U</m:t>
                                    </m:r>
                                    <m:d>
                                      <m:dPr>
                                        <m:begChr m:val="("/>
                                        <m:endChr m:val=")"/>
                                      </m:dPr>
                                      <m:e>
                                        <m:r>
                                          <m:t xml:space="preserve">x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m:t xml:space="preserve">kT</m:t>
                                    </m:r>
                                  </m:den>
                                </m:f>
                              </m:sup>
                            </m:sSup>
                          </m:e>
                        </m:nary>
                        <m:r>
                          <m:t xml:space="preserve">dx</m:t>
                        </m:r>
                      </m:den>
                    </m:f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150" name="Formula 6"/>
              <p:cNvSpPr txBox="1"/>
              <p:nvPr/>
            </p:nvSpPr>
            <p:spPr>
              <a:xfrm>
                <a:off x="6425640" y="1429920"/>
                <a:ext cx="2442960" cy="10378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</m:dPr>
                      <m:e>
                        <m:r>
                          <m:t xml:space="preserve">F</m:t>
                        </m:r>
                      </m:e>
                    </m:d>
                    <m:r>
                      <m:t xml:space="preserve">=</m:t>
                    </m:r>
                    <m:f>
                      <m:num>
                        <m:nary>
                          <m:naryPr>
                            <m:chr m:val="∫"/>
                            <m:subHide m:val="1"/>
                            <m:supHide m:val="1"/>
                          </m:naryPr>
                          <m:sub/>
                          <m:sup/>
                          <m:e>
                            <m:d>
                              <m:dPr>
                                <m:begChr m:val="("/>
                                <m:endChr m:val=")"/>
                              </m:dPr>
                              <m:e>
                                <m:f>
                                  <m:num>
                                    <m:r>
                                      <m:t xml:space="preserve">−</m:t>
                                    </m:r>
                                    <m:r>
                                      <m:t xml:space="preserve">dU</m:t>
                                    </m:r>
                                    <m:d>
                                      <m:dPr>
                                        <m:begChr m:val="("/>
                                        <m:endChr m:val=")"/>
                                      </m:dPr>
                                      <m:e>
                                        <m:r>
                                          <m:t xml:space="preserve">x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m:t xml:space="preserve">dz</m:t>
                                    </m:r>
                                  </m:den>
                                </m:f>
                              </m:e>
                            </m:d>
                          </m:e>
                        </m:nary>
                        <m:sSup>
                          <m:e>
                            <m:r>
                              <m:t xml:space="preserve">e</m:t>
                            </m:r>
                          </m:e>
                          <m:sup>
                            <m:f>
                              <m:num>
                                <m:r>
                                  <m:t xml:space="preserve">−</m:t>
                                </m:r>
                                <m:r>
                                  <m:t xml:space="preserve">U</m:t>
                                </m:r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r>
                                      <m:t xml:space="preserve">x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m:t xml:space="preserve">kT</m:t>
                                </m:r>
                              </m:den>
                            </m:f>
                          </m:sup>
                        </m:sSup>
                        <m:r>
                          <m:t xml:space="preserve">dx</m:t>
                        </m:r>
                      </m:num>
                      <m:den>
                        <m:nary>
                          <m:naryPr>
                            <m:chr m:val="∫"/>
                            <m:subHide m:val="1"/>
                            <m:supHide m:val="1"/>
                          </m:naryPr>
                          <m:sub/>
                          <m:sup/>
                          <m:e>
                            <m:sSup>
                              <m:e>
                                <m:r>
                                  <m:t xml:space="preserve">e</m:t>
                                </m:r>
                              </m:e>
                              <m:sup>
                                <m:f>
                                  <m:num>
                                    <m:r>
                                      <m:t xml:space="preserve">−</m:t>
                                    </m:r>
                                    <m:r>
                                      <m:t xml:space="preserve">U</m:t>
                                    </m:r>
                                    <m:d>
                                      <m:dPr>
                                        <m:begChr m:val="("/>
                                        <m:endChr m:val=")"/>
                                      </m:dPr>
                                      <m:e>
                                        <m:r>
                                          <m:t xml:space="preserve">x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m:t xml:space="preserve">kT</m:t>
                                    </m:r>
                                  </m:den>
                                </m:f>
                              </m:sup>
                            </m:sSup>
                          </m:e>
                        </m:nary>
                        <m:r>
                          <m:t xml:space="preserve">dx</m:t>
                        </m:r>
                      </m:den>
                    </m:f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151" name="Formula 7"/>
              <p:cNvSpPr txBox="1"/>
              <p:nvPr/>
            </p:nvSpPr>
            <p:spPr>
              <a:xfrm>
                <a:off x="3329280" y="2521800"/>
                <a:ext cx="2704680" cy="586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f>
                      <m:num>
                        <m:r>
                          <m:t xml:space="preserve">d</m:t>
                        </m:r>
                      </m:num>
                      <m:den>
                        <m:r>
                          <m:t xml:space="preserve">dz</m:t>
                        </m:r>
                      </m:den>
                    </m:f>
                    <m:d>
                      <m:dPr>
                        <m:begChr m:val="("/>
                        <m:endChr m:val=")"/>
                      </m:dPr>
                      <m:e>
                        <m:sSup>
                          <m:e>
                            <m:r>
                              <m:t xml:space="preserve">e</m:t>
                            </m:r>
                          </m:e>
                          <m:sup>
                            <m:f>
                              <m:num>
                                <m:r>
                                  <m:t xml:space="preserve">−</m:t>
                                </m:r>
                                <m:r>
                                  <m:t xml:space="preserve">U</m:t>
                                </m:r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r>
                                      <m:t xml:space="preserve">x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m:t xml:space="preserve">kT</m:t>
                                </m:r>
                              </m:den>
                            </m:f>
                          </m:sup>
                        </m:sSup>
                      </m:e>
                    </m:d>
                    <m:r>
                      <m:t xml:space="preserve">=</m:t>
                    </m:r>
                    <m:sSup>
                      <m:e>
                        <m:r>
                          <m:t xml:space="preserve">e</m:t>
                        </m:r>
                      </m:e>
                      <m:sup>
                        <m:f>
                          <m:num>
                            <m:r>
                              <m:t xml:space="preserve">−</m:t>
                            </m:r>
                            <m:r>
                              <m:t xml:space="preserve">U</m:t>
                            </m:r>
                            <m:d>
                              <m:dPr>
                                <m:begChr m:val="("/>
                                <m:endChr m:val=")"/>
                              </m:dPr>
                              <m:e>
                                <m:r>
                                  <m:t xml:space="preserve">x</m:t>
                                </m:r>
                              </m:e>
                            </m:d>
                          </m:num>
                          <m:den>
                            <m:r>
                              <m:t xml:space="preserve">kT</m:t>
                            </m:r>
                          </m:den>
                        </m:f>
                      </m:sup>
                    </m:sSup>
                    <m:f>
                      <m:num>
                        <m:r>
                          <m:t xml:space="preserve">d</m:t>
                        </m:r>
                      </m:num>
                      <m:den>
                        <m:r>
                          <m:t xml:space="preserve">dz</m:t>
                        </m:r>
                      </m:den>
                    </m:f>
                    <m:d>
                      <m:dPr>
                        <m:begChr m:val="("/>
                        <m:endChr m:val=")"/>
                      </m:dPr>
                      <m:e>
                        <m:f>
                          <m:num>
                            <m:r>
                              <m:t xml:space="preserve">−</m:t>
                            </m:r>
                            <m:r>
                              <m:t xml:space="preserve">U</m:t>
                            </m:r>
                            <m:d>
                              <m:dPr>
                                <m:begChr m:val="("/>
                                <m:endChr m:val=")"/>
                              </m:dPr>
                              <m:e>
                                <m:r>
                                  <m:t xml:space="preserve">x</m:t>
                                </m:r>
                              </m:e>
                            </m:d>
                          </m:num>
                          <m:den>
                            <m:r>
                              <m:t xml:space="preserve">kT</m:t>
                            </m:r>
                          </m:den>
                        </m:f>
                      </m:e>
                    </m:d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152" name="Formula 8"/>
              <p:cNvSpPr txBox="1"/>
              <p:nvPr/>
            </p:nvSpPr>
            <p:spPr>
              <a:xfrm>
                <a:off x="6468480" y="2743200"/>
                <a:ext cx="2948760" cy="10378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</m:dPr>
                      <m:e>
                        <m:r>
                          <m:t xml:space="preserve">F</m:t>
                        </m:r>
                      </m:e>
                    </m:d>
                    <m:r>
                      <m:t xml:space="preserve">=</m:t>
                    </m:r>
                    <m:f>
                      <m:num>
                        <m:r>
                          <m:t xml:space="preserve">kT</m:t>
                        </m:r>
                        <m:nary>
                          <m:naryPr>
                            <m:chr m:val="∫"/>
                            <m:subHide m:val="1"/>
                            <m:supHide m:val="1"/>
                          </m:naryPr>
                          <m:sub/>
                          <m:sup/>
                          <m:e>
                            <m:f>
                              <m:num>
                                <m:r>
                                  <m:t xml:space="preserve">d</m:t>
                                </m:r>
                              </m:num>
                              <m:den>
                                <m:r>
                                  <m:t xml:space="preserve">dz</m:t>
                                </m:r>
                              </m:den>
                            </m:f>
                            <m:d>
                              <m:dPr>
                                <m:begChr m:val="("/>
                                <m:endChr m:val=")"/>
                              </m:dPr>
                              <m:e>
                                <m:f>
                                  <m:num>
                                    <m:r>
                                      <m:t xml:space="preserve">−</m:t>
                                    </m:r>
                                    <m:r>
                                      <m:t xml:space="preserve">dU</m:t>
                                    </m:r>
                                    <m:d>
                                      <m:dPr>
                                        <m:begChr m:val="("/>
                                        <m:endChr m:val=")"/>
                                      </m:dPr>
                                      <m:e>
                                        <m:r>
                                          <m:t xml:space="preserve">x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m:t xml:space="preserve">kT</m:t>
                                    </m:r>
                                  </m:den>
                                </m:f>
                              </m:e>
                            </m:d>
                            <m:sSup>
                              <m:e>
                                <m:r>
                                  <m:t xml:space="preserve">e</m:t>
                                </m:r>
                              </m:e>
                              <m:sup>
                                <m:f>
                                  <m:num>
                                    <m:r>
                                      <m:t xml:space="preserve">−</m:t>
                                    </m:r>
                                    <m:r>
                                      <m:t xml:space="preserve">U</m:t>
                                    </m:r>
                                    <m:d>
                                      <m:dPr>
                                        <m:begChr m:val="("/>
                                        <m:endChr m:val=")"/>
                                      </m:dPr>
                                      <m:e>
                                        <m:r>
                                          <m:t xml:space="preserve">x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m:t xml:space="preserve">kT</m:t>
                                    </m:r>
                                  </m:den>
                                </m:f>
                              </m:sup>
                            </m:sSup>
                            <m:r>
                              <m:t xml:space="preserve">dx</m:t>
                            </m:r>
                          </m:e>
                        </m:nary>
                      </m:num>
                      <m:den>
                        <m:nary>
                          <m:naryPr>
                            <m:chr m:val="∫"/>
                            <m:subHide m:val="1"/>
                            <m:supHide m:val="1"/>
                          </m:naryPr>
                          <m:sub/>
                          <m:sup/>
                          <m:e>
                            <m:sSup>
                              <m:e>
                                <m:r>
                                  <m:t xml:space="preserve">e</m:t>
                                </m:r>
                              </m:e>
                              <m:sup>
                                <m:f>
                                  <m:num>
                                    <m:r>
                                      <m:t xml:space="preserve">−</m:t>
                                    </m:r>
                                    <m:r>
                                      <m:t xml:space="preserve">U</m:t>
                                    </m:r>
                                    <m:d>
                                      <m:dPr>
                                        <m:begChr m:val="("/>
                                        <m:endChr m:val=")"/>
                                      </m:dPr>
                                      <m:e>
                                        <m:r>
                                          <m:t xml:space="preserve">x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m:t xml:space="preserve">kT</m:t>
                                    </m:r>
                                  </m:den>
                                </m:f>
                              </m:sup>
                            </m:sSup>
                          </m:e>
                        </m:nary>
                        <m:r>
                          <m:t xml:space="preserve">dx</m:t>
                        </m:r>
                      </m:den>
                    </m:f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153" name="Formula 9"/>
              <p:cNvSpPr txBox="1"/>
              <p:nvPr/>
            </p:nvSpPr>
            <p:spPr>
              <a:xfrm>
                <a:off x="6702120" y="4023360"/>
                <a:ext cx="2166480" cy="10321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</m:dPr>
                      <m:e>
                        <m:r>
                          <m:t xml:space="preserve">F</m:t>
                        </m:r>
                      </m:e>
                    </m:d>
                    <m:r>
                      <m:t xml:space="preserve">=</m:t>
                    </m:r>
                    <m:f>
                      <m:num>
                        <m:r>
                          <m:t xml:space="preserve">kT</m:t>
                        </m:r>
                        <m:nary>
                          <m:naryPr>
                            <m:chr m:val="∫"/>
                            <m:subHide m:val="1"/>
                            <m:supHide m:val="1"/>
                          </m:naryPr>
                          <m:sub/>
                          <m:sup/>
                          <m:e>
                            <m:f>
                              <m:num>
                                <m:r>
                                  <m:t xml:space="preserve">d</m:t>
                                </m:r>
                              </m:num>
                              <m:den>
                                <m:r>
                                  <m:t xml:space="preserve">dz</m:t>
                                </m:r>
                              </m:den>
                            </m:f>
                            <m:d>
                              <m:dPr>
                                <m:begChr m:val="("/>
                                <m:endChr m:val=")"/>
                              </m:dPr>
                              <m:e>
                                <m:sSup>
                                  <m:e>
                                    <m:r>
                                      <m:t xml:space="preserve">e</m:t>
                                    </m:r>
                                  </m:e>
                                  <m:sup>
                                    <m:f>
                                      <m:num>
                                        <m:r>
                                          <m:t xml:space="preserve">−</m:t>
                                        </m:r>
                                        <m:r>
                                          <m:t xml:space="preserve">U</m:t>
                                        </m:r>
                                        <m:d>
                                          <m:dPr>
                                            <m:begChr m:val="("/>
                                            <m:endChr m:val=")"/>
                                          </m:dPr>
                                          <m:e>
                                            <m:r>
                                              <m:t xml:space="preserve">x</m:t>
                                            </m:r>
                                          </m:e>
                                        </m:d>
                                      </m:num>
                                      <m:den>
                                        <m:r>
                                          <m:t xml:space="preserve">kT</m:t>
                                        </m:r>
                                      </m:den>
                                    </m:f>
                                  </m:sup>
                                </m:sSup>
                              </m:e>
                            </m:d>
                          </m:e>
                        </m:nary>
                        <m:r>
                          <m:t xml:space="preserve">dx</m:t>
                        </m:r>
                      </m:num>
                      <m:den>
                        <m:nary>
                          <m:naryPr>
                            <m:chr m:val="∫"/>
                            <m:subHide m:val="1"/>
                            <m:supHide m:val="1"/>
                          </m:naryPr>
                          <m:sub/>
                          <m:sup/>
                          <m:e>
                            <m:sSup>
                              <m:e>
                                <m:r>
                                  <m:t xml:space="preserve">e</m:t>
                                </m:r>
                              </m:e>
                              <m:sup>
                                <m:f>
                                  <m:num>
                                    <m:r>
                                      <m:t xml:space="preserve">−</m:t>
                                    </m:r>
                                    <m:r>
                                      <m:t xml:space="preserve">U</m:t>
                                    </m:r>
                                    <m:d>
                                      <m:dPr>
                                        <m:begChr m:val="("/>
                                        <m:endChr m:val=")"/>
                                      </m:dPr>
                                      <m:e>
                                        <m:r>
                                          <m:t xml:space="preserve">x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m:t xml:space="preserve">kT</m:t>
                                    </m:r>
                                  </m:den>
                                </m:f>
                              </m:sup>
                            </m:sSup>
                          </m:e>
                        </m:nary>
                        <m:r>
                          <m:t xml:space="preserve">dx</m:t>
                        </m:r>
                      </m:den>
                    </m:f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154" name="Formula 10"/>
              <p:cNvSpPr txBox="1"/>
              <p:nvPr/>
            </p:nvSpPr>
            <p:spPr>
              <a:xfrm>
                <a:off x="4214160" y="1326600"/>
                <a:ext cx="905400" cy="4784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F</m:t>
                    </m:r>
                    <m:r>
                      <m:t xml:space="preserve">=</m:t>
                    </m:r>
                    <m:f>
                      <m:num>
                        <m:r>
                          <m:t xml:space="preserve">−</m:t>
                        </m:r>
                        <m:r>
                          <m:t xml:space="preserve">dU</m:t>
                        </m:r>
                      </m:num>
                      <m:den>
                        <m:r>
                          <m:t xml:space="preserve">dx</m:t>
                        </m:r>
                      </m:den>
                    </m:f>
                  </m:oMath>
                </a14:m>
              </a:p>
            </p:txBody>
          </p:sp>
        </mc:Choice>
        <mc:Fallback/>
      </mc:AlternateContent>
      <p:sp>
        <p:nvSpPr>
          <p:cNvPr id="155" name="Line 11"/>
          <p:cNvSpPr/>
          <p:nvPr/>
        </p:nvSpPr>
        <p:spPr>
          <a:xfrm>
            <a:off x="3291840" y="2103120"/>
            <a:ext cx="292608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6" name="Line 12"/>
          <p:cNvSpPr/>
          <p:nvPr/>
        </p:nvSpPr>
        <p:spPr>
          <a:xfrm>
            <a:off x="3291840" y="3383280"/>
            <a:ext cx="292608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7" name="Line 13"/>
          <p:cNvSpPr/>
          <p:nvPr/>
        </p:nvSpPr>
        <p:spPr>
          <a:xfrm>
            <a:off x="3291840" y="4613400"/>
            <a:ext cx="292608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3" dur="indefinite" restart="never" nodeType="tmRoot">
          <p:childTnLst>
            <p:seq>
              <p:cTn id="104" dur="indefinite" nodeType="mainSeq">
                <p:childTnLst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1127</TotalTime>
  <Application>LibreOffice/6.4.7.2$Linux_X86_64 LibreOffice_project/40$Build-2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2022-09-26T09:22:17Z</dcterms:created>
  <dc:creator/>
  <dc:description/>
  <dc:language>en-US</dc:language>
  <cp:lastModifiedBy/>
  <dcterms:modified xsi:type="dcterms:W3CDTF">2022-10-24T21:21:03Z</dcterms:modified>
  <cp:revision>89</cp:revision>
  <dc:subject/>
  <dc:title/>
</cp:coreProperties>
</file>